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70"/>
  </p:notesMasterIdLst>
  <p:sldIdLst>
    <p:sldId id="389" r:id="rId4"/>
    <p:sldId id="390" r:id="rId5"/>
    <p:sldId id="388" r:id="rId6"/>
    <p:sldId id="394" r:id="rId7"/>
    <p:sldId id="395" r:id="rId8"/>
    <p:sldId id="459" r:id="rId9"/>
    <p:sldId id="461" r:id="rId10"/>
    <p:sldId id="393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392" r:id="rId19"/>
    <p:sldId id="403" r:id="rId20"/>
    <p:sldId id="391" r:id="rId21"/>
    <p:sldId id="404" r:id="rId22"/>
    <p:sldId id="407" r:id="rId23"/>
    <p:sldId id="405" r:id="rId24"/>
    <p:sldId id="406" r:id="rId25"/>
    <p:sldId id="409" r:id="rId26"/>
    <p:sldId id="408" r:id="rId27"/>
    <p:sldId id="411" r:id="rId28"/>
    <p:sldId id="414" r:id="rId29"/>
    <p:sldId id="410" r:id="rId30"/>
    <p:sldId id="413" r:id="rId31"/>
    <p:sldId id="415" r:id="rId32"/>
    <p:sldId id="412" r:id="rId33"/>
    <p:sldId id="417" r:id="rId34"/>
    <p:sldId id="416" r:id="rId35"/>
    <p:sldId id="418" r:id="rId36"/>
    <p:sldId id="421" r:id="rId37"/>
    <p:sldId id="419" r:id="rId38"/>
    <p:sldId id="422" r:id="rId39"/>
    <p:sldId id="420" r:id="rId40"/>
    <p:sldId id="465" r:id="rId41"/>
    <p:sldId id="466" r:id="rId42"/>
    <p:sldId id="445" r:id="rId43"/>
    <p:sldId id="425" r:id="rId44"/>
    <p:sldId id="424" r:id="rId45"/>
    <p:sldId id="423" r:id="rId46"/>
    <p:sldId id="426" r:id="rId47"/>
    <p:sldId id="446" r:id="rId48"/>
    <p:sldId id="460" r:id="rId49"/>
    <p:sldId id="430" r:id="rId50"/>
    <p:sldId id="427" r:id="rId51"/>
    <p:sldId id="447" r:id="rId52"/>
    <p:sldId id="462" r:id="rId53"/>
    <p:sldId id="431" r:id="rId54"/>
    <p:sldId id="433" r:id="rId55"/>
    <p:sldId id="434" r:id="rId56"/>
    <p:sldId id="436" r:id="rId57"/>
    <p:sldId id="435" r:id="rId58"/>
    <p:sldId id="438" r:id="rId59"/>
    <p:sldId id="437" r:id="rId60"/>
    <p:sldId id="440" r:id="rId61"/>
    <p:sldId id="439" r:id="rId62"/>
    <p:sldId id="432" r:id="rId63"/>
    <p:sldId id="429" r:id="rId64"/>
    <p:sldId id="441" r:id="rId65"/>
    <p:sldId id="442" r:id="rId66"/>
    <p:sldId id="463" r:id="rId67"/>
    <p:sldId id="428" r:id="rId68"/>
    <p:sldId id="46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15"/>
    <a:srgbClr val="333399"/>
    <a:srgbClr val="0091EA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83" d="100"/>
          <a:sy n="83" d="100"/>
        </p:scale>
        <p:origin x="725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51.wmf"/><Relationship Id="rId7" Type="http://schemas.openxmlformats.org/officeDocument/2006/relationships/image" Target="../media/image53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55.emf"/><Relationship Id="rId5" Type="http://schemas.openxmlformats.org/officeDocument/2006/relationships/image" Target="../media/image52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5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7" Type="http://schemas.openxmlformats.org/officeDocument/2006/relationships/image" Target="../media/image68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73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4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83.wmf"/><Relationship Id="rId18" Type="http://schemas.openxmlformats.org/officeDocument/2006/relationships/oleObject" Target="../embeddings/oleObject52.bin"/><Relationship Id="rId3" Type="http://schemas.openxmlformats.org/officeDocument/2006/relationships/image" Target="../media/image78.wmf"/><Relationship Id="rId21" Type="http://schemas.openxmlformats.org/officeDocument/2006/relationships/image" Target="../media/image87.emf"/><Relationship Id="rId7" Type="http://schemas.openxmlformats.org/officeDocument/2006/relationships/image" Target="../media/image80.wmf"/><Relationship Id="rId12" Type="http://schemas.openxmlformats.org/officeDocument/2006/relationships/oleObject" Target="../embeddings/oleObject49.bin"/><Relationship Id="rId17" Type="http://schemas.openxmlformats.org/officeDocument/2006/relationships/image" Target="../media/image85.wmf"/><Relationship Id="rId2" Type="http://schemas.openxmlformats.org/officeDocument/2006/relationships/oleObject" Target="../embeddings/oleObject44.bin"/><Relationship Id="rId16" Type="http://schemas.openxmlformats.org/officeDocument/2006/relationships/oleObject" Target="../embeddings/oleObject51.bin"/><Relationship Id="rId20" Type="http://schemas.openxmlformats.org/officeDocument/2006/relationships/oleObject" Target="../embeddings/oleObject5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82.wmf"/><Relationship Id="rId5" Type="http://schemas.openxmlformats.org/officeDocument/2006/relationships/image" Target="../media/image79.wmf"/><Relationship Id="rId15" Type="http://schemas.openxmlformats.org/officeDocument/2006/relationships/image" Target="../media/image84.wmf"/><Relationship Id="rId23" Type="http://schemas.openxmlformats.org/officeDocument/2006/relationships/image" Target="../media/image88.wmf"/><Relationship Id="rId10" Type="http://schemas.openxmlformats.org/officeDocument/2006/relationships/oleObject" Target="../embeddings/oleObject48.bin"/><Relationship Id="rId19" Type="http://schemas.openxmlformats.org/officeDocument/2006/relationships/image" Target="../media/image86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81.wmf"/><Relationship Id="rId14" Type="http://schemas.openxmlformats.org/officeDocument/2006/relationships/oleObject" Target="../embeddings/oleObject50.bin"/><Relationship Id="rId22" Type="http://schemas.openxmlformats.org/officeDocument/2006/relationships/oleObject" Target="../embeddings/oleObject5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94.wmf"/><Relationship Id="rId3" Type="http://schemas.openxmlformats.org/officeDocument/2006/relationships/image" Target="../media/image89.wmf"/><Relationship Id="rId7" Type="http://schemas.openxmlformats.org/officeDocument/2006/relationships/image" Target="../media/image91.wmf"/><Relationship Id="rId12" Type="http://schemas.openxmlformats.org/officeDocument/2006/relationships/oleObject" Target="../embeddings/oleObject60.bin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93.wmf"/><Relationship Id="rId5" Type="http://schemas.openxmlformats.org/officeDocument/2006/relationships/image" Target="../media/image90.wmf"/><Relationship Id="rId15" Type="http://schemas.openxmlformats.org/officeDocument/2006/relationships/image" Target="../media/image95.w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92.wmf"/><Relationship Id="rId14" Type="http://schemas.openxmlformats.org/officeDocument/2006/relationships/oleObject" Target="../embeddings/oleObject6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image" Target="../media/image101.wmf"/><Relationship Id="rId3" Type="http://schemas.openxmlformats.org/officeDocument/2006/relationships/image" Target="../media/image96.wmf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67.bin"/><Relationship Id="rId17" Type="http://schemas.openxmlformats.org/officeDocument/2006/relationships/image" Target="../media/image103.wmf"/><Relationship Id="rId2" Type="http://schemas.openxmlformats.org/officeDocument/2006/relationships/oleObject" Target="../embeddings/oleObject62.bin"/><Relationship Id="rId16" Type="http://schemas.openxmlformats.org/officeDocument/2006/relationships/oleObject" Target="../embeddings/oleObject6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4.bin"/><Relationship Id="rId11" Type="http://schemas.openxmlformats.org/officeDocument/2006/relationships/image" Target="../media/image100.wmf"/><Relationship Id="rId5" Type="http://schemas.openxmlformats.org/officeDocument/2006/relationships/image" Target="../media/image97.wmf"/><Relationship Id="rId15" Type="http://schemas.openxmlformats.org/officeDocument/2006/relationships/image" Target="../media/image102.wmf"/><Relationship Id="rId10" Type="http://schemas.openxmlformats.org/officeDocument/2006/relationships/oleObject" Target="../embeddings/oleObject66.bin"/><Relationship Id="rId4" Type="http://schemas.openxmlformats.org/officeDocument/2006/relationships/oleObject" Target="../embeddings/oleObject63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6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emf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7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oleObject" Target="../embeddings/oleObject72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3" Type="http://schemas.openxmlformats.org/officeDocument/2006/relationships/image" Target="../media/image118.wmf"/><Relationship Id="rId7" Type="http://schemas.openxmlformats.org/officeDocument/2006/relationships/image" Target="../media/image120.wmf"/><Relationship Id="rId12" Type="http://schemas.openxmlformats.org/officeDocument/2006/relationships/image" Target="../media/image123.png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122.wmf"/><Relationship Id="rId5" Type="http://schemas.openxmlformats.org/officeDocument/2006/relationships/image" Target="../media/image119.wmf"/><Relationship Id="rId10" Type="http://schemas.openxmlformats.org/officeDocument/2006/relationships/oleObject" Target="../embeddings/oleObject7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121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image" Target="../media/image124.wmf"/><Relationship Id="rId7" Type="http://schemas.openxmlformats.org/officeDocument/2006/relationships/image" Target="../media/image126.wmf"/><Relationship Id="rId2" Type="http://schemas.openxmlformats.org/officeDocument/2006/relationships/oleObject" Target="../embeddings/oleObject7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128.wmf"/><Relationship Id="rId5" Type="http://schemas.openxmlformats.org/officeDocument/2006/relationships/image" Target="../media/image125.wmf"/><Relationship Id="rId10" Type="http://schemas.openxmlformats.org/officeDocument/2006/relationships/oleObject" Target="../embeddings/oleObject82.bin"/><Relationship Id="rId4" Type="http://schemas.openxmlformats.org/officeDocument/2006/relationships/oleObject" Target="../embeddings/oleObject79.bin"/><Relationship Id="rId9" Type="http://schemas.openxmlformats.org/officeDocument/2006/relationships/image" Target="../media/image12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image" Target="../media/image13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32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wmf"/><Relationship Id="rId4" Type="http://schemas.openxmlformats.org/officeDocument/2006/relationships/oleObject" Target="../embeddings/oleObject85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13" Type="http://schemas.openxmlformats.org/officeDocument/2006/relationships/oleObject" Target="../embeddings/oleObject91.bin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142.wmf"/><Relationship Id="rId2" Type="http://schemas.openxmlformats.org/officeDocument/2006/relationships/image" Target="../media/image137.jpeg"/><Relationship Id="rId16" Type="http://schemas.openxmlformats.org/officeDocument/2006/relationships/image" Target="../media/image144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90.bin"/><Relationship Id="rId5" Type="http://schemas.openxmlformats.org/officeDocument/2006/relationships/oleObject" Target="../embeddings/oleObject87.bin"/><Relationship Id="rId15" Type="http://schemas.openxmlformats.org/officeDocument/2006/relationships/oleObject" Target="../embeddings/oleObject92.bin"/><Relationship Id="rId10" Type="http://schemas.openxmlformats.org/officeDocument/2006/relationships/image" Target="../media/image141.wmf"/><Relationship Id="rId4" Type="http://schemas.openxmlformats.org/officeDocument/2006/relationships/image" Target="../media/image138.wmf"/><Relationship Id="rId9" Type="http://schemas.openxmlformats.org/officeDocument/2006/relationships/oleObject" Target="../embeddings/oleObject89.bin"/><Relationship Id="rId14" Type="http://schemas.openxmlformats.org/officeDocument/2006/relationships/image" Target="../media/image143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148.wmf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w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4.bin"/><Relationship Id="rId10" Type="http://schemas.openxmlformats.org/officeDocument/2006/relationships/image" Target="../media/image147.wmf"/><Relationship Id="rId4" Type="http://schemas.openxmlformats.org/officeDocument/2006/relationships/image" Target="../media/image138.wmf"/><Relationship Id="rId9" Type="http://schemas.openxmlformats.org/officeDocument/2006/relationships/oleObject" Target="../embeddings/oleObject96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13" Type="http://schemas.openxmlformats.org/officeDocument/2006/relationships/oleObject" Target="../embeddings/oleObject103.bin"/><Relationship Id="rId18" Type="http://schemas.openxmlformats.org/officeDocument/2006/relationships/image" Target="../media/image154.wmf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12" Type="http://schemas.openxmlformats.org/officeDocument/2006/relationships/image" Target="../media/image151.wmf"/><Relationship Id="rId17" Type="http://schemas.openxmlformats.org/officeDocument/2006/relationships/oleObject" Target="../embeddings/oleObject105.bin"/><Relationship Id="rId2" Type="http://schemas.openxmlformats.org/officeDocument/2006/relationships/image" Target="../media/image137.jpeg"/><Relationship Id="rId16" Type="http://schemas.openxmlformats.org/officeDocument/2006/relationships/image" Target="../media/image153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wmf"/><Relationship Id="rId11" Type="http://schemas.openxmlformats.org/officeDocument/2006/relationships/oleObject" Target="../embeddings/oleObject102.bin"/><Relationship Id="rId5" Type="http://schemas.openxmlformats.org/officeDocument/2006/relationships/oleObject" Target="../embeddings/oleObject99.bin"/><Relationship Id="rId15" Type="http://schemas.openxmlformats.org/officeDocument/2006/relationships/oleObject" Target="../embeddings/oleObject104.bin"/><Relationship Id="rId10" Type="http://schemas.openxmlformats.org/officeDocument/2006/relationships/image" Target="../media/image150.wmf"/><Relationship Id="rId4" Type="http://schemas.openxmlformats.org/officeDocument/2006/relationships/image" Target="../media/image138.wmf"/><Relationship Id="rId9" Type="http://schemas.openxmlformats.org/officeDocument/2006/relationships/oleObject" Target="../embeddings/oleObject101.bin"/><Relationship Id="rId14" Type="http://schemas.openxmlformats.org/officeDocument/2006/relationships/image" Target="../media/image15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oleObject" Target="../embeddings/oleObject106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jpeg"/><Relationship Id="rId5" Type="http://schemas.openxmlformats.org/officeDocument/2006/relationships/image" Target="../media/image156.wmf"/><Relationship Id="rId4" Type="http://schemas.openxmlformats.org/officeDocument/2006/relationships/oleObject" Target="../embeddings/oleObject107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9.jpeg"/><Relationship Id="rId5" Type="http://schemas.openxmlformats.org/officeDocument/2006/relationships/image" Target="../media/image158.jpeg"/><Relationship Id="rId4" Type="http://schemas.openxmlformats.org/officeDocument/2006/relationships/image" Target="../media/image15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7" Type="http://schemas.openxmlformats.org/officeDocument/2006/relationships/image" Target="../media/image16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wmf"/><Relationship Id="rId5" Type="http://schemas.openxmlformats.org/officeDocument/2006/relationships/oleObject" Target="../embeddings/oleObject109.bin"/><Relationship Id="rId4" Type="http://schemas.openxmlformats.org/officeDocument/2006/relationships/image" Target="../media/image161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2.bin"/><Relationship Id="rId3" Type="http://schemas.openxmlformats.org/officeDocument/2006/relationships/image" Target="../media/image168.png"/><Relationship Id="rId7" Type="http://schemas.openxmlformats.org/officeDocument/2006/relationships/image" Target="../media/image170.wmf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1.bin"/><Relationship Id="rId11" Type="http://schemas.openxmlformats.org/officeDocument/2006/relationships/image" Target="../media/image172.wmf"/><Relationship Id="rId5" Type="http://schemas.openxmlformats.org/officeDocument/2006/relationships/image" Target="../media/image169.wmf"/><Relationship Id="rId10" Type="http://schemas.openxmlformats.org/officeDocument/2006/relationships/oleObject" Target="../embeddings/oleObject113.bin"/><Relationship Id="rId4" Type="http://schemas.openxmlformats.org/officeDocument/2006/relationships/oleObject" Target="../embeddings/oleObject110.bin"/><Relationship Id="rId9" Type="http://schemas.openxmlformats.org/officeDocument/2006/relationships/image" Target="../media/image171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gi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1.jpeg"/><Relationship Id="rId5" Type="http://schemas.openxmlformats.org/officeDocument/2006/relationships/image" Target="../media/image180.jpeg"/><Relationship Id="rId4" Type="http://schemas.openxmlformats.org/officeDocument/2006/relationships/image" Target="../media/image17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4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13" Type="http://schemas.openxmlformats.org/officeDocument/2006/relationships/image" Target="../media/image190.wmf"/><Relationship Id="rId18" Type="http://schemas.openxmlformats.org/officeDocument/2006/relationships/oleObject" Target="../embeddings/oleObject122.bin"/><Relationship Id="rId3" Type="http://schemas.openxmlformats.org/officeDocument/2006/relationships/image" Target="../media/image185.wmf"/><Relationship Id="rId21" Type="http://schemas.openxmlformats.org/officeDocument/2006/relationships/image" Target="../media/image194.wmf"/><Relationship Id="rId7" Type="http://schemas.openxmlformats.org/officeDocument/2006/relationships/image" Target="../media/image187.wmf"/><Relationship Id="rId12" Type="http://schemas.openxmlformats.org/officeDocument/2006/relationships/oleObject" Target="../embeddings/oleObject119.bin"/><Relationship Id="rId17" Type="http://schemas.openxmlformats.org/officeDocument/2006/relationships/image" Target="../media/image192.wmf"/><Relationship Id="rId2" Type="http://schemas.openxmlformats.org/officeDocument/2006/relationships/oleObject" Target="../embeddings/oleObject114.bin"/><Relationship Id="rId16" Type="http://schemas.openxmlformats.org/officeDocument/2006/relationships/oleObject" Target="../embeddings/oleObject121.bin"/><Relationship Id="rId20" Type="http://schemas.openxmlformats.org/officeDocument/2006/relationships/oleObject" Target="../embeddings/oleObject12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6.bin"/><Relationship Id="rId11" Type="http://schemas.openxmlformats.org/officeDocument/2006/relationships/image" Target="../media/image189.wmf"/><Relationship Id="rId5" Type="http://schemas.openxmlformats.org/officeDocument/2006/relationships/image" Target="../media/image186.wmf"/><Relationship Id="rId15" Type="http://schemas.openxmlformats.org/officeDocument/2006/relationships/image" Target="../media/image191.wmf"/><Relationship Id="rId10" Type="http://schemas.openxmlformats.org/officeDocument/2006/relationships/oleObject" Target="../embeddings/oleObject118.bin"/><Relationship Id="rId19" Type="http://schemas.openxmlformats.org/officeDocument/2006/relationships/image" Target="../media/image193.wmf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188.wmf"/><Relationship Id="rId14" Type="http://schemas.openxmlformats.org/officeDocument/2006/relationships/oleObject" Target="../embeddings/oleObject120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7.wmf"/><Relationship Id="rId3" Type="http://schemas.openxmlformats.org/officeDocument/2006/relationships/image" Target="../media/image12.wmf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5.wmf"/><Relationship Id="rId14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7.bin"/><Relationship Id="rId3" Type="http://schemas.openxmlformats.org/officeDocument/2006/relationships/image" Target="../media/image195.wmf"/><Relationship Id="rId7" Type="http://schemas.openxmlformats.org/officeDocument/2006/relationships/image" Target="../media/image197.wmf"/><Relationship Id="rId2" Type="http://schemas.openxmlformats.org/officeDocument/2006/relationships/oleObject" Target="../embeddings/oleObject124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6.bin"/><Relationship Id="rId5" Type="http://schemas.openxmlformats.org/officeDocument/2006/relationships/image" Target="../media/image196.wmf"/><Relationship Id="rId4" Type="http://schemas.openxmlformats.org/officeDocument/2006/relationships/oleObject" Target="../embeddings/oleObject125.bin"/><Relationship Id="rId9" Type="http://schemas.openxmlformats.org/officeDocument/2006/relationships/image" Target="../media/image198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1.jpeg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gif"/><Relationship Id="rId2" Type="http://schemas.openxmlformats.org/officeDocument/2006/relationships/image" Target="../media/image20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8.bin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9.emf"/><Relationship Id="rId7" Type="http://schemas.openxmlformats.org/officeDocument/2006/relationships/oleObject" Target="../embeddings/oleObject9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wmf"/><Relationship Id="rId10" Type="http://schemas.openxmlformats.org/officeDocument/2006/relationships/image" Target="../media/image23.w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0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6.jpeg"/><Relationship Id="rId4" Type="http://schemas.openxmlformats.org/officeDocument/2006/relationships/image" Target="../media/image21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wmf"/><Relationship Id="rId2" Type="http://schemas.openxmlformats.org/officeDocument/2006/relationships/oleObject" Target="../embeddings/oleObject129.bin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3.bin"/><Relationship Id="rId13" Type="http://schemas.openxmlformats.org/officeDocument/2006/relationships/image" Target="../media/image224.wmf"/><Relationship Id="rId18" Type="http://schemas.openxmlformats.org/officeDocument/2006/relationships/oleObject" Target="../embeddings/oleObject138.bin"/><Relationship Id="rId3" Type="http://schemas.openxmlformats.org/officeDocument/2006/relationships/image" Target="../media/image219.wmf"/><Relationship Id="rId7" Type="http://schemas.openxmlformats.org/officeDocument/2006/relationships/image" Target="../media/image221.wmf"/><Relationship Id="rId12" Type="http://schemas.openxmlformats.org/officeDocument/2006/relationships/oleObject" Target="../embeddings/oleObject135.bin"/><Relationship Id="rId17" Type="http://schemas.openxmlformats.org/officeDocument/2006/relationships/image" Target="../media/image226.wmf"/><Relationship Id="rId2" Type="http://schemas.openxmlformats.org/officeDocument/2006/relationships/oleObject" Target="../embeddings/oleObject130.bin"/><Relationship Id="rId16" Type="http://schemas.openxmlformats.org/officeDocument/2006/relationships/oleObject" Target="../embeddings/oleObject137.bin"/><Relationship Id="rId20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2.bin"/><Relationship Id="rId11" Type="http://schemas.openxmlformats.org/officeDocument/2006/relationships/image" Target="../media/image223.wmf"/><Relationship Id="rId5" Type="http://schemas.openxmlformats.org/officeDocument/2006/relationships/image" Target="../media/image220.wmf"/><Relationship Id="rId15" Type="http://schemas.openxmlformats.org/officeDocument/2006/relationships/image" Target="../media/image225.wmf"/><Relationship Id="rId10" Type="http://schemas.openxmlformats.org/officeDocument/2006/relationships/oleObject" Target="../embeddings/oleObject134.bin"/><Relationship Id="rId19" Type="http://schemas.openxmlformats.org/officeDocument/2006/relationships/image" Target="../media/image227.wmf"/><Relationship Id="rId4" Type="http://schemas.openxmlformats.org/officeDocument/2006/relationships/oleObject" Target="../embeddings/oleObject131.bin"/><Relationship Id="rId9" Type="http://schemas.openxmlformats.org/officeDocument/2006/relationships/image" Target="../media/image222.wmf"/><Relationship Id="rId14" Type="http://schemas.openxmlformats.org/officeDocument/2006/relationships/oleObject" Target="../embeddings/oleObject136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2.bin"/><Relationship Id="rId3" Type="http://schemas.openxmlformats.org/officeDocument/2006/relationships/image" Target="../media/image229.wmf"/><Relationship Id="rId7" Type="http://schemas.openxmlformats.org/officeDocument/2006/relationships/image" Target="../media/image231.wmf"/><Relationship Id="rId2" Type="http://schemas.openxmlformats.org/officeDocument/2006/relationships/oleObject" Target="../embeddings/oleObject13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41.bin"/><Relationship Id="rId5" Type="http://schemas.openxmlformats.org/officeDocument/2006/relationships/image" Target="../media/image230.wmf"/><Relationship Id="rId4" Type="http://schemas.openxmlformats.org/officeDocument/2006/relationships/oleObject" Target="../embeddings/oleObject140.bin"/><Relationship Id="rId9" Type="http://schemas.openxmlformats.org/officeDocument/2006/relationships/image" Target="../media/image232.w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5.bin"/><Relationship Id="rId3" Type="http://schemas.openxmlformats.org/officeDocument/2006/relationships/image" Target="../media/image235.jpeg"/><Relationship Id="rId7" Type="http://schemas.openxmlformats.org/officeDocument/2006/relationships/image" Target="../media/image237.wmf"/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44.bin"/><Relationship Id="rId5" Type="http://schemas.openxmlformats.org/officeDocument/2006/relationships/image" Target="../media/image236.wmf"/><Relationship Id="rId4" Type="http://schemas.openxmlformats.org/officeDocument/2006/relationships/oleObject" Target="../embeddings/oleObject143.bin"/><Relationship Id="rId9" Type="http://schemas.openxmlformats.org/officeDocument/2006/relationships/image" Target="../media/image238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32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21.png"/><Relationship Id="rId16" Type="http://schemas.openxmlformats.org/officeDocument/2006/relationships/image" Target="../media/image31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3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36.wmf"/><Relationship Id="rId7" Type="http://schemas.openxmlformats.org/officeDocument/2006/relationships/image" Target="../media/image38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7.wmf"/><Relationship Id="rId10" Type="http://schemas.openxmlformats.org/officeDocument/2006/relationships/image" Target="../media/image40.pn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838200" y="2286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7244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8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5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E2879DF6-E3ED-4E0A-A32F-4E6429434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362266"/>
              </p:ext>
            </p:extLst>
          </p:nvPr>
        </p:nvGraphicFramePr>
        <p:xfrm>
          <a:off x="2133600" y="2406650"/>
          <a:ext cx="33401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40080" imgH="1295280" progId="">
                  <p:embed/>
                </p:oleObj>
              </mc:Choice>
              <mc:Fallback>
                <p:oleObj name="Equation" r:id="rId2" imgW="3340080" imgH="129528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06650"/>
                        <a:ext cx="33401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C019F498-FD39-40D1-AC59-152F758B3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809918"/>
              </p:ext>
            </p:extLst>
          </p:nvPr>
        </p:nvGraphicFramePr>
        <p:xfrm>
          <a:off x="5644882" y="2794545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71252" imgH="406224" progId="">
                  <p:embed/>
                </p:oleObj>
              </mc:Choice>
              <mc:Fallback>
                <p:oleObj name="Equation" r:id="rId4" imgW="571252" imgH="406224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4882" y="2794545"/>
                        <a:ext cx="571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BA9D32A-299E-4C58-A4C3-7A22A3C0BC24}"/>
              </a:ext>
            </a:extLst>
          </p:cNvPr>
          <p:cNvSpPr txBox="1"/>
          <p:nvPr/>
        </p:nvSpPr>
        <p:spPr>
          <a:xfrm>
            <a:off x="474447" y="304800"/>
            <a:ext cx="8669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поглинальна здатність</a:t>
            </a:r>
            <a:endParaRPr lang="x-none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5EABF-503A-4668-BE23-7E645F227571}"/>
              </a:ext>
            </a:extLst>
          </p:cNvPr>
          <p:cNvSpPr txBox="1"/>
          <p:nvPr/>
        </p:nvSpPr>
        <p:spPr>
          <a:xfrm>
            <a:off x="1905000" y="1344226"/>
            <a:ext cx="7079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ru-RU" altLang="x-none" sz="2800" dirty="0" err="1"/>
              <a:t>інтервал</a:t>
            </a:r>
            <a:r>
              <a:rPr lang="ru-RU" altLang="x-none" sz="2800" dirty="0"/>
              <a:t> частот </a:t>
            </a:r>
            <a:r>
              <a:rPr lang="ru-RU" altLang="x-none" sz="2800" dirty="0" err="1"/>
              <a:t>випромінювання</a:t>
            </a:r>
            <a:r>
              <a:rPr lang="ru-RU" altLang="x-none" sz="2800" dirty="0"/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[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,</a:t>
            </a:r>
            <a:r>
              <a:rPr lang="ru-RU" altLang="x-none" sz="2800" dirty="0">
                <a:latin typeface="Times New Roman" panose="02020603050405020304" pitchFamily="18" charset="0"/>
              </a:rPr>
              <a:t> 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i="1" dirty="0">
                <a:latin typeface="Times New Roman" panose="02020603050405020304" pitchFamily="18" charset="0"/>
              </a:rPr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+ </a:t>
            </a:r>
            <a:r>
              <a:rPr lang="en-US" altLang="x-none" sz="2800" i="1" dirty="0">
                <a:latin typeface="Times New Roman" panose="02020603050405020304" pitchFamily="18" charset="0"/>
              </a:rPr>
              <a:t>d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]</a:t>
            </a:r>
            <a:endParaRPr lang="ru-RU" altLang="x-none" sz="2800" dirty="0">
              <a:latin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19644E-5190-40A3-BFDA-746AB954C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5800"/>
            <a:ext cx="87852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2154238" indent="-2154238" eaLnBrk="1" hangingPunct="1"/>
            <a:r>
              <a:rPr lang="ru-RU" altLang="x-none" sz="2400" i="1" dirty="0" err="1"/>
              <a:t>залежить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від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природи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температури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/>
              <a:t>стану </a:t>
            </a:r>
            <a:r>
              <a:rPr lang="ru-RU" altLang="x-none" sz="2400" i="1" dirty="0" err="1"/>
              <a:t>поверхні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частоти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падаючого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випромінювання</a:t>
            </a:r>
            <a:endParaRPr lang="ru-RU" alt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142786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ABC08CC2-9522-433A-8FF1-1412ECB64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7" y="273843"/>
            <a:ext cx="69092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абсолютно </a:t>
            </a:r>
            <a:r>
              <a:rPr lang="ru-RU" altLang="x-none" b="1" i="1" u="sng" dirty="0" err="1"/>
              <a:t>чорне</a:t>
            </a:r>
            <a:r>
              <a:rPr lang="ru-RU" altLang="x-none" b="1" i="1" u="sng" dirty="0"/>
              <a:t> </a:t>
            </a:r>
            <a:r>
              <a:rPr lang="ru-RU" altLang="x-none" b="1" i="1" u="sng" dirty="0" err="1"/>
              <a:t>тіло</a:t>
            </a:r>
            <a:r>
              <a:rPr lang="ru-RU" altLang="x-none" b="1" i="1" dirty="0"/>
              <a:t> (АЧТ)</a:t>
            </a: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78B5779D-4C11-43EB-9A78-A8E489F6B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52350"/>
            <a:ext cx="62552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тіло</a:t>
            </a:r>
            <a:r>
              <a:rPr lang="ru-RU" altLang="x-none" dirty="0"/>
              <a:t> </a:t>
            </a:r>
            <a:r>
              <a:rPr lang="ru-RU" altLang="x-none" dirty="0" err="1"/>
              <a:t>називають</a:t>
            </a:r>
            <a:r>
              <a:rPr lang="ru-RU" altLang="x-none" dirty="0"/>
              <a:t> </a:t>
            </a:r>
            <a:r>
              <a:rPr lang="ru-RU" altLang="x-none" b="1" i="1" u="sng" dirty="0" err="1"/>
              <a:t>сірим</a:t>
            </a:r>
            <a:r>
              <a:rPr lang="ru-RU" altLang="x-none" dirty="0"/>
              <a:t>, </a:t>
            </a:r>
            <a:r>
              <a:rPr lang="ru-RU" altLang="x-none" dirty="0" err="1"/>
              <a:t>якщо</a:t>
            </a:r>
            <a:endParaRPr lang="ru-RU" altLang="x-none" dirty="0"/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A0FDDB65-E24F-472F-8743-9B7F6012D2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86741"/>
              </p:ext>
            </p:extLst>
          </p:nvPr>
        </p:nvGraphicFramePr>
        <p:xfrm>
          <a:off x="863600" y="5096888"/>
          <a:ext cx="4140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40000" imgH="583920" progId="">
                  <p:embed/>
                </p:oleObj>
              </mc:Choice>
              <mc:Fallback>
                <p:oleObj name="Equation" r:id="rId2" imgW="4140000" imgH="58392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5096888"/>
                        <a:ext cx="41402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306E7A09-65FF-48FA-AFB2-09DCB209E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53457"/>
              </p:ext>
            </p:extLst>
          </p:nvPr>
        </p:nvGraphicFramePr>
        <p:xfrm>
          <a:off x="1127640" y="2286000"/>
          <a:ext cx="3840722" cy="929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2720" imgH="583920" progId="">
                  <p:embed/>
                </p:oleObj>
              </mc:Choice>
              <mc:Fallback>
                <p:oleObj name="Equation" r:id="rId4" imgW="2412720" imgH="58392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640" y="2286000"/>
                        <a:ext cx="3840722" cy="9298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0D6961-894A-4054-BB69-40D470006E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0349"/>
            <a:ext cx="2201438" cy="22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7A194F-A0C7-4B75-B4DA-6584F1B8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45" y="2515023"/>
            <a:ext cx="1885744" cy="190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49746BD0-1798-4E7F-9791-91D84C95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45" y="2476700"/>
            <a:ext cx="1882766" cy="190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FEDA2C19-B22F-483F-A6DA-0F6B9322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945" y="3077273"/>
            <a:ext cx="591528" cy="78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43D12-8968-4F66-B838-8E9D90D381DE}"/>
              </a:ext>
            </a:extLst>
          </p:cNvPr>
          <p:cNvSpPr txBox="1"/>
          <p:nvPr/>
        </p:nvSpPr>
        <p:spPr>
          <a:xfrm>
            <a:off x="306347" y="152400"/>
            <a:ext cx="3757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Кірхгофа</a:t>
            </a:r>
            <a:endParaRPr lang="x-none" sz="4400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8589E9D-198E-4111-AD67-AC0A9354E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644254"/>
              </p:ext>
            </p:extLst>
          </p:nvPr>
        </p:nvGraphicFramePr>
        <p:xfrm>
          <a:off x="1650999" y="4800600"/>
          <a:ext cx="58420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841720" imgH="1295280" progId="">
                  <p:embed/>
                </p:oleObj>
              </mc:Choice>
              <mc:Fallback>
                <p:oleObj name="Equation" r:id="rId5" imgW="5841720" imgH="129528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0999" y="4800600"/>
                        <a:ext cx="5842001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24CFE9-AA9E-4DD9-AA90-F45EA8EEF585}"/>
              </a:ext>
            </a:extLst>
          </p:cNvPr>
          <p:cNvSpPr txBox="1"/>
          <p:nvPr/>
        </p:nvSpPr>
        <p:spPr>
          <a:xfrm>
            <a:off x="264745" y="945036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відношення випромінювальної здатності до поглинальної не залежить від природи тіла і для всіх тіл є універсальною функцією частоти та температури</a:t>
            </a:r>
            <a:endParaRPr 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361805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90087-3F84-4187-898F-CBD2C3645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1"/>
            <a:ext cx="9144000" cy="55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6836A399-F5AA-4214-AB7D-84C493CC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268413"/>
            <a:ext cx="64187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Стефан, 1879</a:t>
            </a:r>
            <a:r>
              <a:rPr lang="ru-RU" altLang="x-none" dirty="0"/>
              <a:t>, </a:t>
            </a:r>
            <a:r>
              <a:rPr lang="ru-RU" altLang="x-none" dirty="0" err="1"/>
              <a:t>експеримент</a:t>
            </a:r>
            <a:endParaRPr lang="ru-RU" altLang="x-none" dirty="0"/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3730BF5E-C4CE-4F64-AC3A-BF3E0753E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2259" y="2126604"/>
            <a:ext cx="36503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/>
              <a:t>– для будь-</a:t>
            </a:r>
            <a:r>
              <a:rPr lang="ru-RU" altLang="x-none" sz="2400" i="1" dirty="0" err="1"/>
              <a:t>якого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8406B721-9C64-4C16-BB7C-5BF5FBB42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48" y="2751137"/>
            <a:ext cx="67601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Больцман, 1884</a:t>
            </a:r>
            <a:r>
              <a:rPr lang="ru-RU" altLang="x-none" dirty="0"/>
              <a:t>, </a:t>
            </a:r>
            <a:r>
              <a:rPr lang="ru-RU" altLang="x-none" dirty="0" err="1"/>
              <a:t>розрахунок</a:t>
            </a:r>
            <a:endParaRPr lang="ru-RU" altLang="x-none" dirty="0"/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963E14BD-2388-4980-A1F0-6F5648A248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775" y="3429000"/>
          <a:ext cx="34798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79800" imgH="1549400" progId="">
                  <p:embed/>
                </p:oleObj>
              </mc:Choice>
              <mc:Fallback>
                <p:oleObj name="Equation" r:id="rId2" imgW="3479800" imgH="1549400" progId="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3429000"/>
                        <a:ext cx="3479800" cy="154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6106ACE6-BEE8-45A7-BE70-BB97F462BB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8625" y="3800475"/>
          <a:ext cx="1270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9449" imgH="571252" progId="">
                  <p:embed/>
                </p:oleObj>
              </mc:Choice>
              <mc:Fallback>
                <p:oleObj name="Equation" r:id="rId4" imgW="1269449" imgH="571252" progId="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3800475"/>
                        <a:ext cx="12700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">
            <a:extLst>
              <a:ext uri="{FF2B5EF4-FFF2-40B4-BE49-F238E27FC236}">
                <a16:creationId xmlns:a16="http://schemas.microsoft.com/office/drawing/2014/main" id="{28D17410-F569-42E7-BFAE-83E37C3C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429000"/>
            <a:ext cx="5184775" cy="1584325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FB0C37D1-0C49-4D29-8B3F-E028C729F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842" y="3990329"/>
            <a:ext cx="3167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ru-RU" altLang="x-none" sz="2400" i="1" dirty="0"/>
              <a:t>– </a:t>
            </a:r>
            <a:r>
              <a:rPr lang="ru-RU" altLang="x-none" sz="2400" i="1" dirty="0" err="1"/>
              <a:t>лише</a:t>
            </a:r>
            <a:r>
              <a:rPr lang="ru-RU" altLang="x-none" sz="2400" i="1" dirty="0"/>
              <a:t> для АЧТ</a:t>
            </a:r>
          </a:p>
        </p:txBody>
      </p:sp>
      <p:graphicFrame>
        <p:nvGraphicFramePr>
          <p:cNvPr id="9" name="Object 13">
            <a:extLst>
              <a:ext uri="{FF2B5EF4-FFF2-40B4-BE49-F238E27FC236}">
                <a16:creationId xmlns:a16="http://schemas.microsoft.com/office/drawing/2014/main" id="{B05FA3A7-2564-4ECA-9358-84E18D1D45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875" y="5373688"/>
          <a:ext cx="28702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70200" imgH="647700" progId="">
                  <p:embed/>
                </p:oleObj>
              </mc:Choice>
              <mc:Fallback>
                <p:oleObj name="Equation" r:id="rId6" imgW="2870200" imgH="647700" progId="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5373688"/>
                        <a:ext cx="28702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>
            <a:extLst>
              <a:ext uri="{FF2B5EF4-FFF2-40B4-BE49-F238E27FC236}">
                <a16:creationId xmlns:a16="http://schemas.microsoft.com/office/drawing/2014/main" id="{12F6318D-FF85-44CF-94A7-1DFB179AB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1363" y="5229225"/>
          <a:ext cx="1003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865" imgH="977476" progId="">
                  <p:embed/>
                </p:oleObj>
              </mc:Choice>
              <mc:Fallback>
                <p:oleObj name="Equation" r:id="rId8" imgW="1002865" imgH="977476" progId="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3" y="5229225"/>
                        <a:ext cx="100330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5">
            <a:extLst>
              <a:ext uri="{FF2B5EF4-FFF2-40B4-BE49-F238E27FC236}">
                <a16:creationId xmlns:a16="http://schemas.microsoft.com/office/drawing/2014/main" id="{75293F8C-912C-4E17-89C4-7A6F65532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3" y="5407025"/>
            <a:ext cx="48482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стала</a:t>
            </a:r>
          </a:p>
          <a:p>
            <a:pPr eaLnBrk="1" hangingPunct="1"/>
            <a:r>
              <a:rPr lang="ru-RU" altLang="x-none" dirty="0"/>
              <a:t>  Стефана–Больцмана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7400E-04F2-40BC-93DE-E36065752195}"/>
              </a:ext>
            </a:extLst>
          </p:cNvPr>
          <p:cNvSpPr txBox="1"/>
          <p:nvPr/>
        </p:nvSpPr>
        <p:spPr>
          <a:xfrm>
            <a:off x="306347" y="152400"/>
            <a:ext cx="6621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/>
              <a:t>Стефана–Больцмана</a:t>
            </a:r>
            <a:endParaRPr lang="x-none" sz="4400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986A27E-83BC-4783-A9B3-2124642EC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365435"/>
              </p:ext>
            </p:extLst>
          </p:nvPr>
        </p:nvGraphicFramePr>
        <p:xfrm>
          <a:off x="657115" y="1974850"/>
          <a:ext cx="2641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641157" imgH="571701" progId="">
                  <p:embed/>
                </p:oleObj>
              </mc:Choice>
              <mc:Fallback>
                <p:oleObj name="Equation" r:id="rId10" imgW="2641157" imgH="571701" progId="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115" y="1974850"/>
                        <a:ext cx="26416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33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3EE85E82-D776-463B-AE22-D2A321DB8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988218"/>
            <a:ext cx="5794375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18">
            <a:extLst>
              <a:ext uri="{FF2B5EF4-FFF2-40B4-BE49-F238E27FC236}">
                <a16:creationId xmlns:a16="http://schemas.microsoft.com/office/drawing/2014/main" id="{AE2A56E1-74CE-4CC8-A7B0-7D8E7344D6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244831"/>
              </p:ext>
            </p:extLst>
          </p:nvPr>
        </p:nvGraphicFramePr>
        <p:xfrm>
          <a:off x="3786187" y="4648200"/>
          <a:ext cx="2032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2000" imgH="698500" progId="">
                  <p:embed/>
                </p:oleObj>
              </mc:Choice>
              <mc:Fallback>
                <p:oleObj name="Equation" r:id="rId3" imgW="2032000" imgH="69850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7" y="4648200"/>
                        <a:ext cx="2032000" cy="6985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19">
            <a:extLst>
              <a:ext uri="{FF2B5EF4-FFF2-40B4-BE49-F238E27FC236}">
                <a16:creationId xmlns:a16="http://schemas.microsoft.com/office/drawing/2014/main" id="{9E1FBD64-C981-44C2-8052-6E128E57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657057"/>
            <a:ext cx="4146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x-none" sz="4000" i="1" dirty="0">
                <a:latin typeface="Times New Roman" panose="02020603050405020304" pitchFamily="18" charset="0"/>
              </a:rPr>
              <a:t>b</a:t>
            </a:r>
            <a:r>
              <a:rPr lang="en-US" altLang="x-none" sz="4000" dirty="0">
                <a:latin typeface="Times New Roman" panose="02020603050405020304" pitchFamily="18" charset="0"/>
              </a:rPr>
              <a:t> = </a:t>
            </a:r>
            <a:r>
              <a:rPr lang="ru-RU" altLang="x-none" sz="4000" dirty="0">
                <a:latin typeface="Times New Roman" panose="02020603050405020304" pitchFamily="18" charset="0"/>
              </a:rPr>
              <a:t>2,898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10</a:t>
            </a:r>
            <a:r>
              <a:rPr lang="ru-RU" altLang="x-none" sz="4000" b="1" baseline="30000" dirty="0">
                <a:latin typeface="Times New Roman" panose="02020603050405020304" pitchFamily="18" charset="0"/>
              </a:rPr>
              <a:t>–</a:t>
            </a:r>
            <a:r>
              <a:rPr lang="ru-RU" altLang="x-none" sz="4000" baseline="30000" dirty="0">
                <a:latin typeface="Times New Roman" panose="02020603050405020304" pitchFamily="18" charset="0"/>
              </a:rPr>
              <a:t>3</a:t>
            </a:r>
            <a:r>
              <a:rPr lang="ru-RU" altLang="x-none" sz="4000" dirty="0">
                <a:latin typeface="Times New Roman" panose="02020603050405020304" pitchFamily="18" charset="0"/>
              </a:rPr>
              <a:t> м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К</a:t>
            </a:r>
            <a:r>
              <a:rPr lang="ru-RU" altLang="x-none" sz="3000" dirty="0"/>
              <a:t> </a:t>
            </a:r>
            <a:endParaRPr lang="en-US" altLang="x-none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1699A-4498-443E-B1B1-D34D63DCE25D}"/>
              </a:ext>
            </a:extLst>
          </p:cNvPr>
          <p:cNvSpPr txBox="1"/>
          <p:nvPr/>
        </p:nvSpPr>
        <p:spPr>
          <a:xfrm>
            <a:off x="306347" y="152400"/>
            <a:ext cx="5144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 err="1"/>
              <a:t>зміщення</a:t>
            </a:r>
            <a:r>
              <a:rPr lang="ru-RU" altLang="x-none" sz="4400" dirty="0"/>
              <a:t> </a:t>
            </a:r>
            <a:r>
              <a:rPr lang="ru-RU" altLang="x-none" sz="4400" dirty="0" err="1"/>
              <a:t>Віна</a:t>
            </a:r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val="47550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56388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>
                <a:solidFill>
                  <a:srgbClr val="4D4D4D"/>
                </a:solidFill>
              </a:rPr>
              <a:t>Формула Релея-Джинса. Формула Планка.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Лю́двіг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Едуа́рд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Бо́льцман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0" y="5200252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Гопвуд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Джинс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71C14E-0058-4CD9-BF13-9B1E5365B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41" y="2478799"/>
            <a:ext cx="2057400" cy="2519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9757BA-8528-4130-B351-AD2A41C266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600200" cy="1600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6DC987-2055-4520-9B18-1475F8584C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19" y="2493716"/>
            <a:ext cx="2023715" cy="25043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D87DBE-AD3C-46E2-8F46-A14CC2B527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82" y="2478799"/>
            <a:ext cx="1877996" cy="2519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Макс Карл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Планк</a:t>
            </a:r>
          </a:p>
        </p:txBody>
      </p:sp>
    </p:spTree>
    <p:extLst>
      <p:ext uri="{BB962C8B-B14F-4D97-AF65-F5344CB8AC3E}">
        <p14:creationId xmlns:p14="http://schemas.microsoft.com/office/powerpoint/2010/main" val="2481471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B4C09A7E-1191-4C12-A117-9F738C81B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65976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формула Р</a:t>
            </a:r>
            <a:r>
              <a:rPr lang="uk-UA" altLang="x-none" b="1" i="1" u="sng" dirty="0"/>
              <a:t>е</a:t>
            </a:r>
            <a:r>
              <a:rPr lang="ru-RU" altLang="x-none" b="1" i="1" u="sng" dirty="0"/>
              <a:t>лея–Джинса</a:t>
            </a:r>
          </a:p>
        </p:txBody>
      </p:sp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B8E3F7CF-EDE5-410C-A8C1-73251E657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03913"/>
              </p:ext>
            </p:extLst>
          </p:nvPr>
        </p:nvGraphicFramePr>
        <p:xfrm>
          <a:off x="641350" y="1187450"/>
          <a:ext cx="73787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378560" imgH="1320480" progId="Equation.DSMT4">
                  <p:embed/>
                </p:oleObj>
              </mc:Choice>
              <mc:Fallback>
                <p:oleObj name="Equation" r:id="rId2" imgW="7378560" imgH="1320480" progId="Equation.DSMT4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" y="1187450"/>
                        <a:ext cx="7378700" cy="132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099D03-B622-46C6-94E4-23A6D7E46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632037"/>
            <a:ext cx="3200400" cy="411007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0A3A829-00B3-47F1-8E7E-295092C1F59F}"/>
              </a:ext>
            </a:extLst>
          </p:cNvPr>
          <p:cNvSpPr txBox="1">
            <a:spLocks noChangeArrowheads="1"/>
          </p:cNvSpPr>
          <p:nvPr/>
        </p:nvSpPr>
        <p:spPr>
          <a:xfrm>
            <a:off x="17585" y="3992448"/>
            <a:ext cx="2738315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solidFill>
                  <a:srgbClr val="FF0000"/>
                </a:solidFill>
              </a:rPr>
              <a:t>УФ катастрофа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3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E727526-FC7A-4598-8DB5-8C38F8EAA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42211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Макс Планк (1900)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231B9FD-E693-4154-B228-98C34BC9D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28650"/>
            <a:ext cx="8569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Розглянемо</a:t>
            </a:r>
            <a:r>
              <a:rPr lang="ru-RU" altLang="x-none" dirty="0"/>
              <a:t> </a:t>
            </a:r>
            <a:r>
              <a:rPr lang="ru-RU" altLang="x-none" dirty="0" err="1"/>
              <a:t>речовину</a:t>
            </a:r>
            <a:r>
              <a:rPr lang="ru-RU" altLang="x-none" dirty="0"/>
              <a:t> </a:t>
            </a:r>
            <a:r>
              <a:rPr lang="ru-RU" altLang="x-none" dirty="0" err="1"/>
              <a:t>стінок</a:t>
            </a:r>
            <a:r>
              <a:rPr lang="ru-RU" altLang="x-none" dirty="0"/>
              <a:t> </a:t>
            </a:r>
            <a:r>
              <a:rPr lang="ru-RU" altLang="x-none" dirty="0" err="1"/>
              <a:t>порожнини</a:t>
            </a:r>
            <a:r>
              <a:rPr lang="ru-RU" altLang="x-none" dirty="0"/>
              <a:t> як </a:t>
            </a:r>
            <a:r>
              <a:rPr lang="ru-RU" altLang="x-none" dirty="0" err="1"/>
              <a:t>набір</a:t>
            </a:r>
            <a:r>
              <a:rPr lang="ru-RU" altLang="x-none" dirty="0"/>
              <a:t> </a:t>
            </a:r>
            <a:r>
              <a:rPr lang="ru-RU" altLang="x-none" dirty="0" err="1"/>
              <a:t>осциляторів</a:t>
            </a:r>
            <a:r>
              <a:rPr lang="ru-RU" altLang="x-none" dirty="0"/>
              <a:t>, 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2FA9FFB-A2F4-4607-B28F-B355AEAAD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570038"/>
            <a:ext cx="579838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які</a:t>
            </a:r>
            <a:r>
              <a:rPr lang="ru-RU" altLang="x-none" dirty="0"/>
              <a:t> </a:t>
            </a:r>
            <a:r>
              <a:rPr lang="ru-RU" altLang="x-none" dirty="0" err="1"/>
              <a:t>можуть</a:t>
            </a:r>
            <a:r>
              <a:rPr lang="ru-RU" altLang="x-none" dirty="0"/>
              <a:t> </a:t>
            </a:r>
            <a:r>
              <a:rPr lang="ru-RU" altLang="x-none" dirty="0" err="1"/>
              <a:t>займати</a:t>
            </a:r>
            <a:r>
              <a:rPr lang="ru-RU" altLang="x-none" dirty="0"/>
              <a:t> </a:t>
            </a:r>
            <a:r>
              <a:rPr lang="ru-RU" altLang="x-none" dirty="0" err="1"/>
              <a:t>лише</a:t>
            </a:r>
            <a:r>
              <a:rPr lang="ru-RU" altLang="x-none" dirty="0"/>
              <a:t> </a:t>
            </a:r>
          </a:p>
          <a:p>
            <a:pPr eaLnBrk="1" hangingPunct="1"/>
            <a:r>
              <a:rPr lang="ru-RU" altLang="x-none" b="1" dirty="0" err="1"/>
              <a:t>дискретний</a:t>
            </a:r>
            <a:r>
              <a:rPr lang="ru-RU" altLang="x-none" b="1" dirty="0"/>
              <a:t> ряд </a:t>
            </a:r>
            <a:r>
              <a:rPr lang="ru-RU" altLang="x-none" b="1" dirty="0" err="1"/>
              <a:t>рівнів</a:t>
            </a:r>
            <a:r>
              <a:rPr lang="ru-RU" altLang="x-none" dirty="0"/>
              <a:t>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E85777E-2A00-4F05-A589-30AFDBCA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852738"/>
            <a:ext cx="1778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1EB51AA4-AA84-4AA6-818C-91C0F3121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751513"/>
            <a:ext cx="50626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>
                <a:latin typeface="Times New Roman" panose="02020603050405020304" pitchFamily="18" charset="0"/>
              </a:rPr>
              <a:t>0</a:t>
            </a:r>
            <a:r>
              <a:rPr lang="en-US" altLang="x-none" dirty="0"/>
              <a:t> – </a:t>
            </a:r>
            <a:r>
              <a:rPr lang="ru-RU" altLang="x-none" b="1" i="1" u="sng" dirty="0" err="1"/>
              <a:t>основний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1CBE12-C995-484F-B456-8A8928814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032375"/>
            <a:ext cx="5445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ru-RU" altLang="x-none" sz="4000" baseline="-25000" dirty="0">
                <a:latin typeface="Times New Roman" panose="02020603050405020304" pitchFamily="18" charset="0"/>
              </a:rPr>
              <a:t>1</a:t>
            </a:r>
            <a:r>
              <a:rPr lang="ru-RU" altLang="x-none" dirty="0"/>
              <a:t> – </a:t>
            </a:r>
            <a:r>
              <a:rPr lang="ru-RU" altLang="x-none" b="1" i="1" u="sng" dirty="0" err="1"/>
              <a:t>збуджений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179167C2-2056-4C84-8BD9-763F4B5AB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4065588"/>
            <a:ext cx="40350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 err="1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 err="1">
                <a:latin typeface="Times New Roman" panose="02020603050405020304" pitchFamily="18" charset="0"/>
              </a:rPr>
              <a:t>m</a:t>
            </a:r>
            <a:r>
              <a:rPr lang="ru-RU" altLang="x-none" dirty="0"/>
              <a:t> 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m</a:t>
            </a:r>
            <a:r>
              <a:rPr lang="en-US" altLang="x-none" dirty="0"/>
              <a:t>-</a:t>
            </a:r>
            <a:r>
              <a:rPr lang="ru-RU" altLang="x-none" dirty="0"/>
              <a:t>й </a:t>
            </a:r>
            <a:r>
              <a:rPr lang="ru-RU" altLang="x-none" dirty="0" err="1"/>
              <a:t>рівень</a:t>
            </a:r>
            <a:endParaRPr lang="ru-RU" altLang="x-none" b="1" i="1" u="sng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77B4E5C-5E30-A5EE-1D60-F55CBB0DF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096" y="2944188"/>
            <a:ext cx="55627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800" dirty="0">
                <a:solidFill>
                  <a:srgbClr val="FF0000"/>
                </a:solidFill>
              </a:rPr>
              <a:t>Нехай </a:t>
            </a:r>
            <a:r>
              <a:rPr lang="ru-RU" altLang="x-none" sz="2800" dirty="0" err="1">
                <a:solidFill>
                  <a:srgbClr val="FF0000"/>
                </a:solidFill>
              </a:rPr>
              <a:t>рівні</a:t>
            </a:r>
            <a:r>
              <a:rPr lang="ru-RU" altLang="x-none" sz="2800" dirty="0">
                <a:solidFill>
                  <a:srgbClr val="FF0000"/>
                </a:solidFill>
              </a:rPr>
              <a:t> «</a:t>
            </a:r>
            <a:r>
              <a:rPr lang="ru-RU" altLang="x-none" sz="2800" dirty="0" err="1">
                <a:solidFill>
                  <a:srgbClr val="FF0000"/>
                </a:solidFill>
              </a:rPr>
              <a:t>рівновідалені</a:t>
            </a:r>
            <a:r>
              <a:rPr lang="ru-RU" altLang="x-none" sz="2800" dirty="0">
                <a:solidFill>
                  <a:srgbClr val="FF0000"/>
                </a:solidFill>
              </a:rPr>
              <a:t>»:</a:t>
            </a:r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EC5C054E-83F6-9E3A-5457-CE14E34947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173611"/>
              </p:ext>
            </p:extLst>
          </p:nvPr>
        </p:nvGraphicFramePr>
        <p:xfrm>
          <a:off x="6708775" y="3725863"/>
          <a:ext cx="1917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17360" imgH="583920" progId="Equation.DSMT4">
                  <p:embed/>
                </p:oleObj>
              </mc:Choice>
              <mc:Fallback>
                <p:oleObj name="Equation" r:id="rId3" imgW="1917360" imgH="583920" progId="Equation.DSMT4">
                  <p:embed/>
                  <p:pic>
                    <p:nvPicPr>
                      <p:cNvPr id="13" name="Object 6">
                        <a:extLst>
                          <a:ext uri="{FF2B5EF4-FFF2-40B4-BE49-F238E27FC236}">
                            <a16:creationId xmlns:a16="http://schemas.microsoft.com/office/drawing/2014/main" id="{276F452B-2430-44CA-96E8-E99F58B4F4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8775" y="3725863"/>
                        <a:ext cx="19177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4903C5-8C47-83C8-1022-D193BDB8579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1657" y="65660"/>
            <a:ext cx="1194393" cy="11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6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BE6413F0-74C9-4CD1-9756-9197B2E5A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71" y="173217"/>
            <a:ext cx="8713787" cy="3000655"/>
          </a:xfrm>
          <a:prstGeom prst="rect">
            <a:avLst/>
          </a:prstGeom>
          <a:solidFill>
            <a:srgbClr val="99CC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19B744C-0383-47C3-BED4-B0F2846A8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71" y="155755"/>
            <a:ext cx="871378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Енергія</a:t>
            </a:r>
            <a:r>
              <a:rPr lang="ru-RU" altLang="x-none" dirty="0"/>
              <a:t> </a:t>
            </a:r>
            <a:r>
              <a:rPr lang="ru-RU" altLang="x-none" dirty="0" err="1"/>
              <a:t>поглинається</a:t>
            </a:r>
            <a:r>
              <a:rPr lang="ru-RU" altLang="x-none" dirty="0"/>
              <a:t>/</a:t>
            </a:r>
            <a:r>
              <a:rPr lang="ru-RU" altLang="x-none" dirty="0" err="1"/>
              <a:t>випромінюється</a:t>
            </a:r>
            <a:endParaRPr lang="ru-RU" altLang="x-none" dirty="0"/>
          </a:p>
          <a:p>
            <a:pPr eaLnBrk="1" hangingPunct="1"/>
            <a:r>
              <a:rPr lang="ru-RU" altLang="x-none" b="1" i="1" u="sng" dirty="0"/>
              <a:t>квантами</a:t>
            </a:r>
            <a:r>
              <a:rPr lang="ru-RU" altLang="x-none" dirty="0"/>
              <a:t> (</a:t>
            </a:r>
            <a:r>
              <a:rPr lang="ru-RU" altLang="x-none" dirty="0" err="1"/>
              <a:t>порціями</a:t>
            </a:r>
            <a:r>
              <a:rPr lang="ru-RU" altLang="x-none" dirty="0"/>
              <a:t>) 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4F588474-A4D2-43CC-B632-F2DF6C2CFF01}"/>
              </a:ext>
            </a:extLst>
          </p:cNvPr>
          <p:cNvGrpSpPr>
            <a:grpSpLocks/>
          </p:cNvGrpSpPr>
          <p:nvPr/>
        </p:nvGrpSpPr>
        <p:grpSpPr bwMode="auto">
          <a:xfrm>
            <a:off x="159584" y="3552545"/>
            <a:ext cx="7912097" cy="655638"/>
            <a:chOff x="79" y="3319"/>
            <a:chExt cx="4984" cy="413"/>
          </a:xfrm>
        </p:grpSpPr>
        <p:graphicFrame>
          <p:nvGraphicFramePr>
            <p:cNvPr id="5" name="Object 11">
              <a:extLst>
                <a:ext uri="{FF2B5EF4-FFF2-40B4-BE49-F238E27FC236}">
                  <a16:creationId xmlns:a16="http://schemas.microsoft.com/office/drawing/2014/main" id="{C856E088-5332-4CBE-A159-86326514F9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62816678"/>
                </p:ext>
              </p:extLst>
            </p:nvPr>
          </p:nvGraphicFramePr>
          <p:xfrm>
            <a:off x="79" y="3319"/>
            <a:ext cx="2040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238200" imgH="647640" progId="Equation.DSMT4">
                    <p:embed/>
                  </p:oleObj>
                </mc:Choice>
                <mc:Fallback>
                  <p:oleObj name="Equation" r:id="rId2" imgW="3238200" imgH="647640" progId="Equation.DSMT4">
                    <p:embed/>
                    <p:pic>
                      <p:nvPicPr>
                        <p:cNvPr id="0" name="Picture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" y="3319"/>
                          <a:ext cx="2040" cy="4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5BC78683-FCE6-4A8B-B4A9-AC205BF5A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" y="3364"/>
              <a:ext cx="293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– стала Планка</a:t>
              </a:r>
            </a:p>
          </p:txBody>
        </p:sp>
      </p:grpSp>
      <p:grpSp>
        <p:nvGrpSpPr>
          <p:cNvPr id="7" name="Group 16">
            <a:extLst>
              <a:ext uri="{FF2B5EF4-FFF2-40B4-BE49-F238E27FC236}">
                <a16:creationId xmlns:a16="http://schemas.microsoft.com/office/drawing/2014/main" id="{E8FCA7E1-DA1A-4EA9-B4A9-8B854E8DF433}"/>
              </a:ext>
            </a:extLst>
          </p:cNvPr>
          <p:cNvGrpSpPr>
            <a:grpSpLocks/>
          </p:cNvGrpSpPr>
          <p:nvPr/>
        </p:nvGrpSpPr>
        <p:grpSpPr bwMode="auto">
          <a:xfrm>
            <a:off x="153234" y="4724400"/>
            <a:ext cx="6075363" cy="863600"/>
            <a:chOff x="76" y="3657"/>
            <a:chExt cx="3827" cy="544"/>
          </a:xfrm>
        </p:grpSpPr>
        <p:graphicFrame>
          <p:nvGraphicFramePr>
            <p:cNvPr id="8" name="Object 14">
              <a:extLst>
                <a:ext uri="{FF2B5EF4-FFF2-40B4-BE49-F238E27FC236}">
                  <a16:creationId xmlns:a16="http://schemas.microsoft.com/office/drawing/2014/main" id="{73FD0082-FA12-49F3-B796-BCA225578AB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4141504"/>
                </p:ext>
              </p:extLst>
            </p:nvPr>
          </p:nvGraphicFramePr>
          <p:xfrm>
            <a:off x="76" y="3657"/>
            <a:ext cx="2888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584600" imgH="863280" progId="Equation.DSMT4">
                    <p:embed/>
                  </p:oleObj>
                </mc:Choice>
                <mc:Fallback>
                  <p:oleObj name="Equation" r:id="rId4" imgW="4584600" imgH="863280" progId="Equation.DSMT4">
                    <p:embed/>
                    <p:pic>
                      <p:nvPicPr>
                        <p:cNvPr id="0" name="Picture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" y="3657"/>
                          <a:ext cx="2888" cy="5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6081306-ECF3-41E9-87D8-D792E4D76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1" y="3745"/>
              <a:ext cx="86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</a:t>
              </a:r>
            </a:p>
          </p:txBody>
        </p:sp>
      </p:grp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523D0BAF-2D61-40E7-A3E5-702AA03FB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697391"/>
              </p:ext>
            </p:extLst>
          </p:nvPr>
        </p:nvGraphicFramePr>
        <p:xfrm>
          <a:off x="2632909" y="1488790"/>
          <a:ext cx="34290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29000" imgH="1168200" progId="Equation.DSMT4">
                  <p:embed/>
                </p:oleObj>
              </mc:Choice>
              <mc:Fallback>
                <p:oleObj name="Equation" r:id="rId6" imgW="3429000" imgH="1168200" progId="Equation.DSMT4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909" y="1488790"/>
                        <a:ext cx="34290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99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68580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Рівноважне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теплове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випромінювання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r>
              <a:rPr lang="en-US" sz="3600" dirty="0">
                <a:solidFill>
                  <a:srgbClr val="4D4D4D"/>
                </a:solidFill>
              </a:rPr>
              <a:t> </a:t>
            </a:r>
            <a:r>
              <a:rPr lang="ru-RU" sz="3600" dirty="0">
                <a:solidFill>
                  <a:srgbClr val="4D4D4D"/>
                </a:solidFill>
              </a:rPr>
              <a:t> Закон </a:t>
            </a:r>
            <a:r>
              <a:rPr lang="ru-RU" sz="3600" dirty="0" err="1">
                <a:solidFill>
                  <a:srgbClr val="4D4D4D"/>
                </a:solidFill>
              </a:rPr>
              <a:t>Кірхгофа</a:t>
            </a:r>
            <a:r>
              <a:rPr lang="ru-RU" sz="3600" dirty="0">
                <a:solidFill>
                  <a:srgbClr val="4D4D4D"/>
                </a:solidFill>
              </a:rPr>
              <a:t>. Закон Стефана-Больцмана. Закон </a:t>
            </a:r>
            <a:r>
              <a:rPr lang="ru-RU" sz="3600" dirty="0" err="1">
                <a:solidFill>
                  <a:srgbClr val="4D4D4D"/>
                </a:solidFill>
              </a:rPr>
              <a:t>зміщення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Віна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Густав Роберт К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рхгоф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1" y="5200252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Вільгельм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Карл Вернер Отто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Фріц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Франц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32657D-BD90-4F42-85C7-A6FAFC176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1" y="271908"/>
            <a:ext cx="1600200" cy="1600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1736B-3303-40FC-B62E-00A6EBAF78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74" y="2438400"/>
            <a:ext cx="1794738" cy="25346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D645F2-ED57-418B-95A8-17F02EE4B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41" y="2438400"/>
            <a:ext cx="1794738" cy="25382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B3DD08-9F91-434B-8B3B-C22212FD34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404" y="2438400"/>
            <a:ext cx="1696695" cy="2534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ACBF39-D4E1-4E14-9344-F32EE825F991}"/>
              </a:ext>
            </a:extLst>
          </p:cNvPr>
          <p:cNvSpPr txBox="1"/>
          <p:nvPr/>
        </p:nvSpPr>
        <p:spPr>
          <a:xfrm>
            <a:off x="6756051" y="544583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Стефан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2B5F9ED0-4545-4C9B-A380-A1A46C14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71450"/>
            <a:ext cx="3635375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7F39A467-166D-40C5-A344-5870F666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759" y="171450"/>
            <a:ext cx="531495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3000" dirty="0"/>
              <a:t>Нехай </a:t>
            </a:r>
            <a:r>
              <a:rPr lang="en-US" altLang="x-none" sz="3000" i="1" dirty="0">
                <a:latin typeface="Times New Roman" panose="02020603050405020304" pitchFamily="18" charset="0"/>
              </a:rPr>
              <a:t>P</a:t>
            </a:r>
            <a:r>
              <a:rPr lang="en-US" altLang="x-none" sz="3000" dirty="0">
                <a:latin typeface="Times New Roman" panose="02020603050405020304" pitchFamily="18" charset="0"/>
              </a:rPr>
              <a:t>(</a:t>
            </a:r>
            <a:r>
              <a:rPr lang="en-US" altLang="x-none" sz="3000" i="1" dirty="0">
                <a:latin typeface="Times New Roman" panose="02020603050405020304" pitchFamily="18" charset="0"/>
              </a:rPr>
              <a:t>E</a:t>
            </a:r>
            <a:r>
              <a:rPr lang="en-US" altLang="x-none" sz="3000" dirty="0">
                <a:latin typeface="Times New Roman" panose="02020603050405020304" pitchFamily="18" charset="0"/>
              </a:rPr>
              <a:t>)</a:t>
            </a:r>
            <a:r>
              <a:rPr lang="en-US" altLang="x-none" sz="3000" dirty="0"/>
              <a:t> – </a:t>
            </a:r>
            <a:r>
              <a:rPr lang="ru-RU" altLang="x-none" sz="3000" dirty="0" err="1"/>
              <a:t>ймовірність</a:t>
            </a:r>
            <a:r>
              <a:rPr lang="ru-RU" altLang="x-none" sz="3000" dirty="0"/>
              <a:t>, </a:t>
            </a:r>
            <a:r>
              <a:rPr lang="ru-RU" altLang="x-none" sz="3000" dirty="0" err="1"/>
              <a:t>що</a:t>
            </a:r>
            <a:r>
              <a:rPr lang="ru-RU" altLang="x-none" sz="3000" dirty="0"/>
              <a:t> система </a:t>
            </a:r>
            <a:r>
              <a:rPr lang="ru-RU" altLang="x-none" sz="3000" dirty="0" err="1"/>
              <a:t>матиме</a:t>
            </a:r>
            <a:r>
              <a:rPr lang="ru-RU" altLang="x-none" sz="3000" dirty="0"/>
              <a:t> </a:t>
            </a:r>
          </a:p>
          <a:p>
            <a:pPr eaLnBrk="1" hangingPunct="1"/>
            <a:r>
              <a:rPr lang="ru-RU" altLang="x-none" sz="3000" dirty="0" err="1"/>
              <a:t>енергію</a:t>
            </a:r>
            <a:r>
              <a:rPr lang="ru-RU" altLang="x-none" sz="3000" dirty="0"/>
              <a:t> </a:t>
            </a:r>
            <a:r>
              <a:rPr lang="en-US" altLang="x-none" sz="3000" i="1" dirty="0">
                <a:latin typeface="Times New Roman" panose="02020603050405020304" pitchFamily="18" charset="0"/>
              </a:rPr>
              <a:t>E</a:t>
            </a:r>
            <a:r>
              <a:rPr lang="en-US" altLang="x-none" sz="3000" dirty="0"/>
              <a:t> </a:t>
            </a:r>
            <a:endParaRPr lang="ru-RU" altLang="x-none" sz="3000" dirty="0"/>
          </a:p>
          <a:p>
            <a:pPr eaLnBrk="1" hangingPunct="1"/>
            <a:endParaRPr lang="ru-RU" altLang="x-none" sz="3000" dirty="0"/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2158A8BB-8D52-40EA-AE95-803603DC27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177900"/>
              </p:ext>
            </p:extLst>
          </p:nvPr>
        </p:nvGraphicFramePr>
        <p:xfrm>
          <a:off x="4572000" y="1628496"/>
          <a:ext cx="4191312" cy="1260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13200" imgH="1447560" progId="">
                  <p:embed/>
                </p:oleObj>
              </mc:Choice>
              <mc:Fallback>
                <p:oleObj name="Equation" r:id="rId3" imgW="4813200" imgH="144756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628496"/>
                        <a:ext cx="4191312" cy="12607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id="{C8967C04-7810-4B8F-88A4-74C626A23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241339"/>
              </p:ext>
            </p:extLst>
          </p:nvPr>
        </p:nvGraphicFramePr>
        <p:xfrm>
          <a:off x="572568" y="3313529"/>
          <a:ext cx="1842170" cy="959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30500" imgH="1422400" progId="">
                  <p:embed/>
                </p:oleObj>
              </mc:Choice>
              <mc:Fallback>
                <p:oleObj name="Equation" r:id="rId5" imgW="2730500" imgH="14224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68" y="3313529"/>
                        <a:ext cx="1842170" cy="9596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2858C0F5-F149-8770-16BF-96D2D5232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326736"/>
              </p:ext>
            </p:extLst>
          </p:nvPr>
        </p:nvGraphicFramePr>
        <p:xfrm>
          <a:off x="4040119" y="4727961"/>
          <a:ext cx="2978529" cy="1436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292280" imgH="2070000" progId="">
                  <p:embed/>
                </p:oleObj>
              </mc:Choice>
              <mc:Fallback>
                <p:oleObj name="Equation" r:id="rId7" imgW="4292280" imgH="2070000" progId="">
                  <p:embed/>
                  <p:pic>
                    <p:nvPicPr>
                      <p:cNvPr id="2" name="Object 6">
                        <a:extLst>
                          <a:ext uri="{FF2B5EF4-FFF2-40B4-BE49-F238E27FC236}">
                            <a16:creationId xmlns:a16="http://schemas.microsoft.com/office/drawing/2014/main" id="{DB8E9789-B827-4B36-90C0-A543A0B8DC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0119" y="4727961"/>
                        <a:ext cx="2978529" cy="14363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E5F615BA-7B15-1CF8-64D5-5C85559B3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753849"/>
              </p:ext>
            </p:extLst>
          </p:nvPr>
        </p:nvGraphicFramePr>
        <p:xfrm>
          <a:off x="4040119" y="3365842"/>
          <a:ext cx="3298677" cy="1033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622760" imgH="1447560" progId="">
                  <p:embed/>
                </p:oleObj>
              </mc:Choice>
              <mc:Fallback>
                <p:oleObj name="Equation" r:id="rId9" imgW="4622760" imgH="1447560" progId="">
                  <p:embed/>
                  <p:pic>
                    <p:nvPicPr>
                      <p:cNvPr id="3" name="Object 8">
                        <a:extLst>
                          <a:ext uri="{FF2B5EF4-FFF2-40B4-BE49-F238E27FC236}">
                            <a16:creationId xmlns:a16="http://schemas.microsoft.com/office/drawing/2014/main" id="{04D3A2B8-5A23-4009-946D-E9DFA6D399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0119" y="3365842"/>
                        <a:ext cx="3298677" cy="10331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72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D78594A7-180A-4514-B45A-F17BD2D89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97" y="537674"/>
            <a:ext cx="38731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Середня</a:t>
            </a:r>
            <a:r>
              <a:rPr lang="ru-RU" altLang="x-none" dirty="0"/>
              <a:t> </a:t>
            </a:r>
            <a:r>
              <a:rPr lang="ru-RU" altLang="x-none" dirty="0" err="1"/>
              <a:t>енергія</a:t>
            </a:r>
            <a:r>
              <a:rPr lang="ru-RU" altLang="x-none" dirty="0"/>
              <a:t>:</a:t>
            </a:r>
          </a:p>
        </p:txBody>
      </p:sp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B6F3462C-3B6D-4F36-9DE9-B1E7D1D6DC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20578"/>
              </p:ext>
            </p:extLst>
          </p:nvPr>
        </p:nvGraphicFramePr>
        <p:xfrm>
          <a:off x="3260933" y="1426437"/>
          <a:ext cx="3784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84320" imgH="685800" progId="Equation.DSMT4">
                  <p:embed/>
                </p:oleObj>
              </mc:Choice>
              <mc:Fallback>
                <p:oleObj name="Equation" r:id="rId2" imgW="3784320" imgH="685800" progId="Equation.DSMT4">
                  <p:embed/>
                  <p:pic>
                    <p:nvPicPr>
                      <p:cNvPr id="0" name="Picture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0933" y="1426437"/>
                        <a:ext cx="37846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8B0BF1-6C9C-48F4-3DBC-65EBA4C6BB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4" y="2739266"/>
            <a:ext cx="707141" cy="6858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4CF4D9-E7D2-3A6D-5BCD-804CEB841F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66" y="2739264"/>
            <a:ext cx="707140" cy="6858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19A897-BB27-205E-44B5-2D2C48F084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02" y="2739265"/>
            <a:ext cx="707139" cy="685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77C77B-7A09-1B85-02A1-F898948B2E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4" y="3513738"/>
            <a:ext cx="1216081" cy="118567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746362B-41E6-A7F4-0A44-E9E5818EE3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236" y="3560085"/>
            <a:ext cx="1216081" cy="118567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8D61ECB-F046-D120-EA16-9B121F103C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658" y="3545231"/>
            <a:ext cx="1216081" cy="118567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473470-4163-9AE2-D73E-FAC64CA0DD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84" y="2739265"/>
            <a:ext cx="70713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0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BB356DC7-1283-44EA-AE29-C713EE8C4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28455"/>
              </p:ext>
            </p:extLst>
          </p:nvPr>
        </p:nvGraphicFramePr>
        <p:xfrm>
          <a:off x="3492465" y="229041"/>
          <a:ext cx="1516990" cy="491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03240" imgH="583920" progId="Equation.DSMT4">
                  <p:embed/>
                </p:oleObj>
              </mc:Choice>
              <mc:Fallback>
                <p:oleObj name="Equation" r:id="rId2" imgW="1803240" imgH="583920" progId="Equation.DSMT4">
                  <p:embed/>
                  <p:pic>
                    <p:nvPicPr>
                      <p:cNvPr id="0" name="Picture 4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465" y="229041"/>
                        <a:ext cx="1516990" cy="4914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78B98905-B4FE-40AC-BFD5-3CC0F7B8B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238345"/>
              </p:ext>
            </p:extLst>
          </p:nvPr>
        </p:nvGraphicFramePr>
        <p:xfrm>
          <a:off x="264091" y="1708448"/>
          <a:ext cx="43561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56000" imgH="1168200" progId="Equation.DSMT4">
                  <p:embed/>
                </p:oleObj>
              </mc:Choice>
              <mc:Fallback>
                <p:oleObj name="Equation" r:id="rId4" imgW="4356000" imgH="1168200" progId="Equation.DSMT4">
                  <p:embed/>
                  <p:pic>
                    <p:nvPicPr>
                      <p:cNvPr id="0" name="Picture 4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91" y="1708448"/>
                        <a:ext cx="43561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C3E7AE68-3047-4BF9-BDBF-536339901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689862"/>
              </p:ext>
            </p:extLst>
          </p:nvPr>
        </p:nvGraphicFramePr>
        <p:xfrm>
          <a:off x="4913878" y="1684933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54280" imgH="1295280" progId="Equation.DSMT4">
                  <p:embed/>
                </p:oleObj>
              </mc:Choice>
              <mc:Fallback>
                <p:oleObj name="Equation" r:id="rId6" imgW="2654280" imgH="1295280" progId="Equation.DSMT4">
                  <p:embed/>
                  <p:pic>
                    <p:nvPicPr>
                      <p:cNvPr id="0" name="Picture 4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3878" y="1684933"/>
                        <a:ext cx="26543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CB9E8AC7-6857-4683-B7E3-233758ED21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505547"/>
              </p:ext>
            </p:extLst>
          </p:nvPr>
        </p:nvGraphicFramePr>
        <p:xfrm>
          <a:off x="1838891" y="1595735"/>
          <a:ext cx="3022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022560" imgH="685800" progId="Equation.DSMT4">
                  <p:embed/>
                </p:oleObj>
              </mc:Choice>
              <mc:Fallback>
                <p:oleObj name="Equation" r:id="rId8" imgW="3022560" imgH="685800" progId="Equation.DSMT4">
                  <p:embed/>
                  <p:pic>
                    <p:nvPicPr>
                      <p:cNvPr id="0" name="Picture 4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891" y="1595735"/>
                        <a:ext cx="30226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9555171A-016F-44A7-8A91-451814A38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720135"/>
              </p:ext>
            </p:extLst>
          </p:nvPr>
        </p:nvGraphicFramePr>
        <p:xfrm>
          <a:off x="2046616" y="2489497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00300" imgH="685800" progId="">
                  <p:embed/>
                </p:oleObj>
              </mc:Choice>
              <mc:Fallback>
                <p:oleObj name="Equation" r:id="rId10" imgW="2400300" imgH="685800" progId="">
                  <p:embed/>
                  <p:pic>
                    <p:nvPicPr>
                      <p:cNvPr id="0" name="Picture 4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6616" y="2489497"/>
                        <a:ext cx="24003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3">
            <a:extLst>
              <a:ext uri="{FF2B5EF4-FFF2-40B4-BE49-F238E27FC236}">
                <a16:creationId xmlns:a16="http://schemas.microsoft.com/office/drawing/2014/main" id="{0F0BC4F6-3E70-4D4D-A04F-6C15104307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46526"/>
              </p:ext>
            </p:extLst>
          </p:nvPr>
        </p:nvGraphicFramePr>
        <p:xfrm>
          <a:off x="218147" y="3297833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025900" imgH="1422400" progId="">
                  <p:embed/>
                </p:oleObj>
              </mc:Choice>
              <mc:Fallback>
                <p:oleObj name="Equation" r:id="rId12" imgW="4025900" imgH="1422400" progId="">
                  <p:embed/>
                  <p:pic>
                    <p:nvPicPr>
                      <p:cNvPr id="0" name="Picture 4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47" y="3297833"/>
                        <a:ext cx="40259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4">
            <a:extLst>
              <a:ext uri="{FF2B5EF4-FFF2-40B4-BE49-F238E27FC236}">
                <a16:creationId xmlns:a16="http://schemas.microsoft.com/office/drawing/2014/main" id="{9271C4A8-338D-499B-8663-9AAF0BA44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9677"/>
              </p:ext>
            </p:extLst>
          </p:nvPr>
        </p:nvGraphicFramePr>
        <p:xfrm>
          <a:off x="4394860" y="3658196"/>
          <a:ext cx="3060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060700" imgH="673100" progId="">
                  <p:embed/>
                </p:oleObj>
              </mc:Choice>
              <mc:Fallback>
                <p:oleObj name="Equation" r:id="rId14" imgW="3060700" imgH="673100" progId="">
                  <p:embed/>
                  <p:pic>
                    <p:nvPicPr>
                      <p:cNvPr id="0" name="Picture 4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860" y="3658196"/>
                        <a:ext cx="30607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5">
            <a:extLst>
              <a:ext uri="{FF2B5EF4-FFF2-40B4-BE49-F238E27FC236}">
                <a16:creationId xmlns:a16="http://schemas.microsoft.com/office/drawing/2014/main" id="{48DA9070-56F3-4BB5-8475-34C789FEB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179081"/>
              </p:ext>
            </p:extLst>
          </p:nvPr>
        </p:nvGraphicFramePr>
        <p:xfrm>
          <a:off x="1297647" y="4882158"/>
          <a:ext cx="4546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546600" imgH="673100" progId="">
                  <p:embed/>
                </p:oleObj>
              </mc:Choice>
              <mc:Fallback>
                <p:oleObj name="Equation" r:id="rId16" imgW="4546600" imgH="673100" progId="">
                  <p:embed/>
                  <p:pic>
                    <p:nvPicPr>
                      <p:cNvPr id="0" name="Picture 4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647" y="4882158"/>
                        <a:ext cx="45466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id="{01322773-7546-4DA9-BFA4-1D56955B0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614965"/>
              </p:ext>
            </p:extLst>
          </p:nvPr>
        </p:nvGraphicFramePr>
        <p:xfrm>
          <a:off x="5979185" y="5021858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286000" imgH="533400" progId="">
                  <p:embed/>
                </p:oleObj>
              </mc:Choice>
              <mc:Fallback>
                <p:oleObj name="Equation" r:id="rId18" imgW="2286000" imgH="533400" progId="">
                  <p:embed/>
                  <p:pic>
                    <p:nvPicPr>
                      <p:cNvPr id="0" name="Picture 4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9185" y="5021858"/>
                        <a:ext cx="228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3C26AF76-DF12-C868-26AD-FB49EB1C19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503799"/>
              </p:ext>
            </p:extLst>
          </p:nvPr>
        </p:nvGraphicFramePr>
        <p:xfrm>
          <a:off x="127330" y="229041"/>
          <a:ext cx="2621757" cy="47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3790995" imgH="685682" progId="Equation.DSMT4">
                  <p:embed/>
                </p:oleObj>
              </mc:Choice>
              <mc:Fallback>
                <p:oleObj name="Equation" r:id="rId20" imgW="3790995" imgH="68568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27330" y="229041"/>
                        <a:ext cx="2621757" cy="474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>
            <a:extLst>
              <a:ext uri="{FF2B5EF4-FFF2-40B4-BE49-F238E27FC236}">
                <a16:creationId xmlns:a16="http://schemas.microsoft.com/office/drawing/2014/main" id="{DAB78E56-17DE-4EAC-D1F5-CC17C4569B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170976"/>
              </p:ext>
            </p:extLst>
          </p:nvPr>
        </p:nvGraphicFramePr>
        <p:xfrm>
          <a:off x="5762625" y="166688"/>
          <a:ext cx="3209925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5473440" imgH="2145960" progId="Equation.DSMT4">
                  <p:embed/>
                </p:oleObj>
              </mc:Choice>
              <mc:Fallback>
                <p:oleObj name="Equation" r:id="rId22" imgW="5473440" imgH="2145960" progId="Equation.DSMT4">
                  <p:embed/>
                  <p:pic>
                    <p:nvPicPr>
                      <p:cNvPr id="4" name="Object 12">
                        <a:extLst>
                          <a:ext uri="{FF2B5EF4-FFF2-40B4-BE49-F238E27FC236}">
                            <a16:creationId xmlns:a16="http://schemas.microsoft.com/office/drawing/2014/main" id="{2158A8BB-8D52-40EA-AE95-803603DC27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25" y="166688"/>
                        <a:ext cx="3209925" cy="12557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912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FA028843-7BB1-487E-A08A-497B78189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54263"/>
              </p:ext>
            </p:extLst>
          </p:nvPr>
        </p:nvGraphicFramePr>
        <p:xfrm>
          <a:off x="685800" y="152400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25900" imgH="1422400" progId="">
                  <p:embed/>
                </p:oleObj>
              </mc:Choice>
              <mc:Fallback>
                <p:oleObj name="Equation" r:id="rId2" imgW="4025900" imgH="1422400" progId="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"/>
                        <a:ext cx="40259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FA0F1E54-CEC8-4522-B5CC-85E85EEFC3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99268"/>
              </p:ext>
            </p:extLst>
          </p:nvPr>
        </p:nvGraphicFramePr>
        <p:xfrm>
          <a:off x="4876800" y="596900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86000" imgH="533400" progId="">
                  <p:embed/>
                </p:oleObj>
              </mc:Choice>
              <mc:Fallback>
                <p:oleObj name="Equation" r:id="rId4" imgW="2286000" imgH="533400" progId="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96900"/>
                        <a:ext cx="228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5AA59CC9-3B89-4AE1-97B5-CC8AAA42A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922817"/>
              </p:ext>
            </p:extLst>
          </p:nvPr>
        </p:nvGraphicFramePr>
        <p:xfrm>
          <a:off x="693738" y="1868488"/>
          <a:ext cx="24892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89200" imgH="1270000" progId="">
                  <p:embed/>
                </p:oleObj>
              </mc:Choice>
              <mc:Fallback>
                <p:oleObj name="Equation" r:id="rId6" imgW="2489200" imgH="1270000" progId="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868488"/>
                        <a:ext cx="24892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168441C3-1983-4CD5-BA21-1E6B1A0AA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998968"/>
              </p:ext>
            </p:extLst>
          </p:nvPr>
        </p:nvGraphicFramePr>
        <p:xfrm>
          <a:off x="3429000" y="1868488"/>
          <a:ext cx="25273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27300" imgH="1270000" progId="Equation.DSMT4">
                  <p:embed/>
                </p:oleObj>
              </mc:Choice>
              <mc:Fallback>
                <p:oleObj name="Equation" r:id="rId8" imgW="2527300" imgH="1270000" progId="Equation.DSMT4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868488"/>
                        <a:ext cx="25273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1CC9443-84F8-4D79-9645-AFCA68198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985458"/>
              </p:ext>
            </p:extLst>
          </p:nvPr>
        </p:nvGraphicFramePr>
        <p:xfrm>
          <a:off x="488950" y="4233863"/>
          <a:ext cx="11430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3000" imgH="1168200" progId="Equation.DSMT4">
                  <p:embed/>
                </p:oleObj>
              </mc:Choice>
              <mc:Fallback>
                <p:oleObj name="Equation" r:id="rId10" imgW="1143000" imgH="1168200" progId="Equation.DSMT4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4233863"/>
                        <a:ext cx="11430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B07D2B36-FB7D-427D-AEA6-11DFC9EA6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214721"/>
              </p:ext>
            </p:extLst>
          </p:nvPr>
        </p:nvGraphicFramePr>
        <p:xfrm>
          <a:off x="4787900" y="4244745"/>
          <a:ext cx="3098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098800" imgH="1447800" progId="Equation.DSMT4">
                  <p:embed/>
                </p:oleObj>
              </mc:Choice>
              <mc:Fallback>
                <p:oleObj name="Equation" r:id="rId12" imgW="3098800" imgH="1447800" progId="Equation.DSMT4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244745"/>
                        <a:ext cx="30988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48A3E7ED-408E-4280-98A5-A58AB7838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5489851"/>
              </p:ext>
            </p:extLst>
          </p:nvPr>
        </p:nvGraphicFramePr>
        <p:xfrm>
          <a:off x="1687513" y="4510088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819160" imgH="685800" progId="Equation.DSMT4">
                  <p:embed/>
                </p:oleObj>
              </mc:Choice>
              <mc:Fallback>
                <p:oleObj name="Equation" r:id="rId14" imgW="2819160" imgH="685800" progId="Equation.DSMT4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513" y="4510088"/>
                        <a:ext cx="2819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82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1">
            <a:extLst>
              <a:ext uri="{FF2B5EF4-FFF2-40B4-BE49-F238E27FC236}">
                <a16:creationId xmlns:a16="http://schemas.microsoft.com/office/drawing/2014/main" id="{B01874C4-CE81-44DB-B4E5-7D8F4EE74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543901"/>
              </p:ext>
            </p:extLst>
          </p:nvPr>
        </p:nvGraphicFramePr>
        <p:xfrm>
          <a:off x="293688" y="2022475"/>
          <a:ext cx="4914900" cy="178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569000" imgH="2743200" progId="Equation.DSMT4">
                  <p:embed/>
                </p:oleObj>
              </mc:Choice>
              <mc:Fallback>
                <p:oleObj name="Equation" r:id="rId2" imgW="7569000" imgH="2743200" progId="Equation.DSMT4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2022475"/>
                        <a:ext cx="4914900" cy="1781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id="{876D5BDF-763B-47AD-99A2-ACFE4F29B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827535"/>
              </p:ext>
            </p:extLst>
          </p:nvPr>
        </p:nvGraphicFramePr>
        <p:xfrm>
          <a:off x="5568950" y="2509838"/>
          <a:ext cx="2465388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76360" imgH="2070000" progId="Equation.DSMT4">
                  <p:embed/>
                </p:oleObj>
              </mc:Choice>
              <mc:Fallback>
                <p:oleObj name="Equation" r:id="rId4" imgW="3276360" imgH="2070000" progId="Equation.DSMT4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8950" y="2509838"/>
                        <a:ext cx="2465388" cy="1555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572A4FCD-7D1D-4634-9FA7-410313A82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046131"/>
              </p:ext>
            </p:extLst>
          </p:nvPr>
        </p:nvGraphicFramePr>
        <p:xfrm>
          <a:off x="874713" y="650875"/>
          <a:ext cx="30845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08280" imgH="1168200" progId="Equation.DSMT4">
                  <p:embed/>
                </p:oleObj>
              </mc:Choice>
              <mc:Fallback>
                <p:oleObj name="Equation" r:id="rId6" imgW="4508280" imgH="1168200" progId="Equation.DSMT4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650875"/>
                        <a:ext cx="3084512" cy="800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B0FACD4C-C607-490B-9C69-A1308792E7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4262"/>
              </p:ext>
            </p:extLst>
          </p:nvPr>
        </p:nvGraphicFramePr>
        <p:xfrm>
          <a:off x="4406900" y="512818"/>
          <a:ext cx="2260230" cy="1103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54280" imgH="1295280" progId="Equation.DSMT4">
                  <p:embed/>
                </p:oleObj>
              </mc:Choice>
              <mc:Fallback>
                <p:oleObj name="Equation" r:id="rId8" imgW="2654280" imgH="1295280" progId="Equation.DSMT4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6900" y="512818"/>
                        <a:ext cx="2260230" cy="11030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820A76E3-76ED-4B30-B928-61D7DA179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88653"/>
              </p:ext>
            </p:extLst>
          </p:nvPr>
        </p:nvGraphicFramePr>
        <p:xfrm>
          <a:off x="2144716" y="538163"/>
          <a:ext cx="1928875" cy="46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819400" imgH="685800" progId="">
                  <p:embed/>
                </p:oleObj>
              </mc:Choice>
              <mc:Fallback>
                <p:oleObj name="Equation" r:id="rId10" imgW="2819400" imgH="685800" progId="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6" y="538163"/>
                        <a:ext cx="1928875" cy="469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293EEC99-0A24-4DC6-B214-EB117FF230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245470"/>
              </p:ext>
            </p:extLst>
          </p:nvPr>
        </p:nvGraphicFramePr>
        <p:xfrm>
          <a:off x="2376758" y="1177388"/>
          <a:ext cx="1642150" cy="46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300" imgH="685800" progId="Equation.DSMT4">
                  <p:embed/>
                </p:oleObj>
              </mc:Choice>
              <mc:Fallback>
                <p:oleObj name="Equation" r:id="rId12" imgW="2400300" imgH="685800" progId="Equation.DSMT4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758" y="1177388"/>
                        <a:ext cx="1642150" cy="469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6FDA1E94-9F12-4DC6-85E0-E5238F3AFC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143260"/>
              </p:ext>
            </p:extLst>
          </p:nvPr>
        </p:nvGraphicFramePr>
        <p:xfrm>
          <a:off x="501650" y="4211638"/>
          <a:ext cx="41148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114800" imgH="2070000" progId="Equation.DSMT4">
                  <p:embed/>
                </p:oleObj>
              </mc:Choice>
              <mc:Fallback>
                <p:oleObj name="Equation" r:id="rId14" imgW="4114800" imgH="2070000" progId="Equation.DSMT4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" y="4211638"/>
                        <a:ext cx="41148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DFEFF67-1CA1-6A1E-11E1-61C9EAE95B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122807"/>
              </p:ext>
            </p:extLst>
          </p:nvPr>
        </p:nvGraphicFramePr>
        <p:xfrm>
          <a:off x="7196138" y="4529138"/>
          <a:ext cx="17145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349360" imgH="431640" progId="Equation.DSMT4">
                  <p:embed/>
                </p:oleObj>
              </mc:Choice>
              <mc:Fallback>
                <p:oleObj name="Equation" r:id="rId16" imgW="23493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196138" y="4529138"/>
                        <a:ext cx="1714500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94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>
            <a:extLst>
              <a:ext uri="{FF2B5EF4-FFF2-40B4-BE49-F238E27FC236}">
                <a16:creationId xmlns:a16="http://schemas.microsoft.com/office/drawing/2014/main" id="{A9DA321E-980F-4517-A284-F077FE3D6AD4}"/>
              </a:ext>
            </a:extLst>
          </p:cNvPr>
          <p:cNvGrpSpPr>
            <a:grpSpLocks/>
          </p:cNvGrpSpPr>
          <p:nvPr/>
        </p:nvGrpSpPr>
        <p:grpSpPr bwMode="auto">
          <a:xfrm>
            <a:off x="143668" y="304800"/>
            <a:ext cx="8856663" cy="2486025"/>
            <a:chOff x="92" y="1752"/>
            <a:chExt cx="5579" cy="1566"/>
          </a:xfrm>
        </p:grpSpPr>
        <p:sp>
          <p:nvSpPr>
            <p:cNvPr id="3" name="Rectangle 10">
              <a:extLst>
                <a:ext uri="{FF2B5EF4-FFF2-40B4-BE49-F238E27FC236}">
                  <a16:creationId xmlns:a16="http://schemas.microsoft.com/office/drawing/2014/main" id="{9682B6D1-282A-43E6-A891-5450246E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" y="1752"/>
              <a:ext cx="5579" cy="1361"/>
            </a:xfrm>
            <a:prstGeom prst="rect">
              <a:avLst/>
            </a:prstGeom>
            <a:noFill/>
            <a:ln w="38100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4" name="AutoShape 11">
              <a:extLst>
                <a:ext uri="{FF2B5EF4-FFF2-40B4-BE49-F238E27FC236}">
                  <a16:creationId xmlns:a16="http://schemas.microsoft.com/office/drawing/2014/main" id="{8D387F2A-2331-4949-B4B8-1E7AF64EB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" y="2910"/>
              <a:ext cx="2722" cy="408"/>
            </a:xfrm>
            <a:prstGeom prst="roundRect">
              <a:avLst>
                <a:gd name="adj" fmla="val 16667"/>
              </a:avLst>
            </a:prstGeom>
            <a:solidFill>
              <a:srgbClr val="FBFCE5"/>
            </a:solidFill>
            <a:ln w="3810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</p:grp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33570982-8384-4184-A91B-EA683ADFE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22146"/>
              </p:ext>
            </p:extLst>
          </p:nvPr>
        </p:nvGraphicFramePr>
        <p:xfrm>
          <a:off x="354013" y="322263"/>
          <a:ext cx="37846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84320" imgH="1206360" progId="Equation.DSMT4">
                  <p:embed/>
                </p:oleObj>
              </mc:Choice>
              <mc:Fallback>
                <p:oleObj name="Equation" r:id="rId2" imgW="3784320" imgH="1206360" progId="Equation.DSMT4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3" y="322263"/>
                        <a:ext cx="3784600" cy="120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B5DBD51C-247A-481E-A1B4-93484810E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234526"/>
              </p:ext>
            </p:extLst>
          </p:nvPr>
        </p:nvGraphicFramePr>
        <p:xfrm>
          <a:off x="4282281" y="317500"/>
          <a:ext cx="45593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59300" imgH="2057400" progId="">
                  <p:embed/>
                </p:oleObj>
              </mc:Choice>
              <mc:Fallback>
                <p:oleObj name="Equation" r:id="rId4" imgW="4559300" imgH="20574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2281" y="317500"/>
                        <a:ext cx="4559300" cy="205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>
            <a:extLst>
              <a:ext uri="{FF2B5EF4-FFF2-40B4-BE49-F238E27FC236}">
                <a16:creationId xmlns:a16="http://schemas.microsoft.com/office/drawing/2014/main" id="{45482B83-482F-43D2-92D6-7B1101D2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" y="2165350"/>
            <a:ext cx="4179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/>
              <a:t>формула Планка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FAC767C-220B-4EFB-BC69-F0FE63283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98" y="3098611"/>
            <a:ext cx="1507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 err="1"/>
              <a:t>Містить</a:t>
            </a:r>
            <a:r>
              <a:rPr lang="ru-RU" altLang="x-none" sz="2400" dirty="0"/>
              <a:t>: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FC21DBF-F53C-4A1A-A481-AB0C5A003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3744724"/>
            <a:ext cx="49616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1) закон Стефана–Больцмана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5E2E4-6FDE-4ACA-90A5-3C320BE7E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4528950"/>
            <a:ext cx="39276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2) закон </a:t>
            </a:r>
            <a:r>
              <a:rPr lang="ru-RU" altLang="x-none" sz="2400" dirty="0" err="1"/>
              <a:t>зміщення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Віна</a:t>
            </a:r>
            <a:endParaRPr lang="ru-RU" altLang="x-none" sz="2400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7DFFDCAB-C553-4682-A60F-7C7DAB5C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46" y="5190937"/>
            <a:ext cx="8496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3) </a:t>
            </a:r>
            <a:r>
              <a:rPr lang="ru-RU" altLang="x-none" sz="2400" dirty="0" err="1"/>
              <a:t>опис</a:t>
            </a:r>
            <a:r>
              <a:rPr lang="ru-RU" altLang="x-none" sz="2400" dirty="0"/>
              <a:t> спектру теплового  </a:t>
            </a:r>
          </a:p>
          <a:p>
            <a:pPr eaLnBrk="1" hangingPunct="1"/>
            <a:r>
              <a:rPr lang="ru-RU" altLang="x-none" sz="2400" dirty="0"/>
              <a:t>    </a:t>
            </a:r>
            <a:r>
              <a:rPr lang="ru-RU" altLang="x-none" sz="2400" dirty="0" err="1"/>
              <a:t>випромінювання</a:t>
            </a:r>
            <a:r>
              <a:rPr lang="ru-RU" altLang="x-none" sz="2400" dirty="0"/>
              <a:t> у </a:t>
            </a:r>
            <a:r>
              <a:rPr lang="ru-RU" altLang="x-none" sz="2400" dirty="0" err="1"/>
              <a:t>всьому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діапазоні</a:t>
            </a:r>
            <a:endParaRPr lang="el-GR" altLang="x-none" sz="2400" i="1" dirty="0">
              <a:latin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B5A395-9889-4249-B660-ACE7EC3C5EF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61831" y="3208646"/>
            <a:ext cx="3238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17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Зовнішній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фотоелектричний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Фотони</a:t>
            </a:r>
            <a:r>
              <a:rPr lang="ru-RU" sz="3600" dirty="0">
                <a:solidFill>
                  <a:srgbClr val="4D4D4D"/>
                </a:solidFill>
              </a:rPr>
              <a:t>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803903" y="5188902"/>
            <a:ext cx="1767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Генр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х Рудольф Герц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Олександр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Григорович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Столєтов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Альбе́рт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Ейнште́йн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26511E-3B2F-4C0E-8998-A69550CF5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3903" cy="18039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1CF798-2468-4B5B-9CEA-9672765478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03" y="2480435"/>
            <a:ext cx="2099387" cy="25192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04564F-7AC5-4D4E-BAFE-53C9A189FD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01" y="2480435"/>
            <a:ext cx="2232984" cy="25192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76BF30-83D8-46C3-9197-42AB929D9E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53" y="2480435"/>
            <a:ext cx="2412361" cy="25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59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1E1DF4-312C-4D95-BFA6-D9986F1411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762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81DB1B-4F2D-477F-A390-96AC30DE7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25217"/>
            <a:ext cx="4761905" cy="35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6AFE9-5BCA-42D7-A0AA-BA4748767C53}"/>
              </a:ext>
            </a:extLst>
          </p:cNvPr>
          <p:cNvSpPr txBox="1"/>
          <p:nvPr/>
        </p:nvSpPr>
        <p:spPr>
          <a:xfrm>
            <a:off x="3810000" y="1563469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/>
              <a:t>О.Столєтов</a:t>
            </a:r>
            <a:r>
              <a:rPr lang="uk-UA" sz="3600" dirty="0"/>
              <a:t>, 1888-1890</a:t>
            </a:r>
            <a:endParaRPr lang="x-none" sz="3600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711636D-F349-409A-B02E-1456C440B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209800"/>
            <a:ext cx="4114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/>
              <a:t>1) заряди, </a:t>
            </a:r>
            <a:r>
              <a:rPr lang="ru-RU" altLang="x-none" sz="2000" dirty="0" err="1"/>
              <a:t>що</a:t>
            </a:r>
            <a:r>
              <a:rPr lang="ru-RU" altLang="x-none" sz="2000" dirty="0"/>
              <a:t> </a:t>
            </a:r>
            <a:r>
              <a:rPr lang="ru-RU" altLang="x-none" sz="2000" dirty="0" err="1"/>
              <a:t>вириваються</a:t>
            </a:r>
            <a:r>
              <a:rPr lang="ru-RU" altLang="x-none" sz="2000" dirty="0"/>
              <a:t> при </a:t>
            </a:r>
            <a:r>
              <a:rPr lang="ru-RU" altLang="x-none" sz="2000" dirty="0" err="1"/>
              <a:t>освітленні</a:t>
            </a:r>
            <a:r>
              <a:rPr lang="ru-RU" altLang="x-none" sz="2000" dirty="0"/>
              <a:t> – </a:t>
            </a:r>
            <a:r>
              <a:rPr lang="ru-RU" altLang="x-none" sz="2000" dirty="0" err="1"/>
              <a:t>від</a:t>
            </a:r>
            <a:r>
              <a:rPr lang="en-US" altLang="x-none" sz="2000" dirty="0"/>
              <a:t>’</a:t>
            </a:r>
            <a:r>
              <a:rPr lang="uk-UA" altLang="x-none" sz="2000" dirty="0"/>
              <a:t>ємні</a:t>
            </a:r>
            <a:endParaRPr lang="ru-RU" altLang="x-none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9A2A1-BEC2-45FC-B850-1343CED4BEBA}"/>
              </a:ext>
            </a:extLst>
          </p:cNvPr>
          <p:cNvSpPr txBox="1"/>
          <p:nvPr/>
        </p:nvSpPr>
        <p:spPr>
          <a:xfrm>
            <a:off x="4182008" y="496166"/>
            <a:ext cx="257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>
                <a:solidFill>
                  <a:srgbClr val="C00000"/>
                </a:solidFill>
              </a:rPr>
              <a:t>Г.Герц</a:t>
            </a:r>
            <a:r>
              <a:rPr lang="uk-UA" sz="3600" dirty="0">
                <a:solidFill>
                  <a:srgbClr val="C00000"/>
                </a:solidFill>
              </a:rPr>
              <a:t>, 1887</a:t>
            </a:r>
            <a:endParaRPr lang="x-none" sz="3600" dirty="0">
              <a:solidFill>
                <a:srgbClr val="C00000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0625D21-D5E9-4470-9CDE-1524AF033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3210074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70C0"/>
                </a:solidFill>
              </a:rPr>
              <a:t>2) </a:t>
            </a:r>
            <a:r>
              <a:rPr lang="ru-RU" altLang="x-none" sz="2000" dirty="0" err="1">
                <a:solidFill>
                  <a:srgbClr val="0070C0"/>
                </a:solidFill>
              </a:rPr>
              <a:t>максимальну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дію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викликають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ультрафіолетові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промені</a:t>
            </a:r>
            <a:endParaRPr lang="ru-RU" altLang="x-none" sz="20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07D49-B94F-4834-A7F8-94624EE69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4796732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B415"/>
                </a:solidFill>
              </a:rPr>
              <a:t>3) величина </a:t>
            </a:r>
            <a:r>
              <a:rPr lang="ru-RU" altLang="x-none" sz="2000" dirty="0" err="1">
                <a:solidFill>
                  <a:srgbClr val="00B415"/>
                </a:solidFill>
              </a:rPr>
              <a:t>емітованого</a:t>
            </a:r>
            <a:r>
              <a:rPr lang="ru-RU" altLang="x-none" sz="2000" dirty="0">
                <a:solidFill>
                  <a:srgbClr val="00B415"/>
                </a:solidFill>
              </a:rPr>
              <a:t> заряду </a:t>
            </a:r>
            <a:r>
              <a:rPr lang="ru-RU" altLang="x-none" sz="2000" dirty="0" err="1">
                <a:solidFill>
                  <a:srgbClr val="00B415"/>
                </a:solidFill>
              </a:rPr>
              <a:t>пропорційна</a:t>
            </a:r>
            <a:r>
              <a:rPr lang="ru-RU" altLang="x-none" sz="2000" dirty="0">
                <a:solidFill>
                  <a:srgbClr val="00B415"/>
                </a:solidFill>
              </a:rPr>
              <a:t> </a:t>
            </a:r>
            <a:r>
              <a:rPr lang="ru-RU" altLang="x-none" sz="2000" dirty="0" err="1">
                <a:solidFill>
                  <a:srgbClr val="00B415"/>
                </a:solidFill>
              </a:rPr>
              <a:t>світловому</a:t>
            </a:r>
            <a:r>
              <a:rPr lang="ru-RU" altLang="x-none" sz="2000" dirty="0">
                <a:solidFill>
                  <a:srgbClr val="00B415"/>
                </a:solidFill>
              </a:rPr>
              <a:t> потоку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CA3A83-253A-40B5-8F76-5E7EF23938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071053" y="-135852"/>
            <a:ext cx="1545630" cy="21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8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71CCFF-9C7F-4493-8A15-FE6487CC9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4000500" cy="580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22E1CFB8-2DC8-40C8-94D5-90DD0205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914400"/>
            <a:ext cx="3643312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52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D4066F-279A-46FE-A645-12D96C0F520B}"/>
              </a:ext>
            </a:extLst>
          </p:cNvPr>
          <p:cNvSpPr txBox="1"/>
          <p:nvPr/>
        </p:nvSpPr>
        <p:spPr>
          <a:xfrm>
            <a:off x="1447800" y="228600"/>
            <a:ext cx="6934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теплове</a:t>
            </a:r>
            <a:r>
              <a:rPr lang="ru-RU" sz="4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x-non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27A33485-72A9-4C58-AD2E-D534B144A104}"/>
              </a:ext>
            </a:extLst>
          </p:cNvPr>
          <p:cNvSpPr/>
          <p:nvPr/>
        </p:nvSpPr>
        <p:spPr>
          <a:xfrm>
            <a:off x="599792" y="1447800"/>
            <a:ext cx="3972208" cy="182880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400" dirty="0"/>
              <a:t>кінетична енергія теплового руху атомів</a:t>
            </a:r>
            <a:endParaRPr lang="x-none" sz="24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DD28CF9-B678-46F2-BB44-FE3DCDAAC0D2}"/>
              </a:ext>
            </a:extLst>
          </p:cNvPr>
          <p:cNvSpPr/>
          <p:nvPr/>
        </p:nvSpPr>
        <p:spPr>
          <a:xfrm>
            <a:off x="6019800" y="1600200"/>
            <a:ext cx="1524000" cy="1524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/>
              <a:t>АТОМ</a:t>
            </a:r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23B848-FF00-4585-B408-527F0CC95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429000"/>
            <a:ext cx="5267608" cy="2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50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B0675E6E-40ED-43DC-A188-81F81ACAAAF0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4">
            <a:extLst>
              <a:ext uri="{FF2B5EF4-FFF2-40B4-BE49-F238E27FC236}">
                <a16:creationId xmlns:a16="http://schemas.microsoft.com/office/drawing/2014/main" id="{F413A998-893F-4C64-BB50-B1A2CD1403FC}"/>
              </a:ext>
            </a:extLst>
          </p:cNvPr>
          <p:cNvSpPr/>
          <p:nvPr/>
        </p:nvSpPr>
        <p:spPr bwMode="auto">
          <a:xfrm>
            <a:off x="214282" y="1785926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Сила струму </a:t>
            </a:r>
            <a:r>
              <a:rPr lang="ru-RU" sz="2400" b="1" dirty="0" err="1"/>
              <a:t>насичення</a:t>
            </a:r>
            <a:r>
              <a:rPr lang="ru-RU" sz="2400" b="1" dirty="0"/>
              <a:t> прямо </a:t>
            </a:r>
            <a:r>
              <a:rPr lang="ru-RU" sz="2400" b="1" dirty="0" err="1"/>
              <a:t>пропорційна</a:t>
            </a:r>
            <a:r>
              <a:rPr lang="ru-RU" sz="2400" b="1" dirty="0"/>
              <a:t> </a:t>
            </a:r>
            <a:r>
              <a:rPr lang="ru-RU" sz="2400" b="1" dirty="0" err="1"/>
              <a:t>світловому</a:t>
            </a:r>
            <a:r>
              <a:rPr lang="ru-RU" sz="2400" b="1" dirty="0"/>
              <a:t> потоку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: </a:t>
            </a: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1E3798B4-6163-4AFF-8035-AA0863DF69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6538" y="928688"/>
          <a:ext cx="20574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838200" imgH="241300" progId="Equation.3">
                  <p:embed/>
                </p:oleObj>
              </mc:Choice>
              <mc:Fallback>
                <p:oleObj name="Формула" r:id="rId2" imgW="838200" imgH="241300" progId="Equation.3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928688"/>
                        <a:ext cx="2057400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87E4D351-04A9-4CED-8B39-C056C1CB009A}"/>
              </a:ext>
            </a:extLst>
          </p:cNvPr>
          <p:cNvSpPr/>
          <p:nvPr/>
        </p:nvSpPr>
        <p:spPr>
          <a:xfrm>
            <a:off x="244085" y="1002658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 dirty="0"/>
              <a:t>1</a:t>
            </a:r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9C8A8916-2448-4499-9A5F-ABC987DE1798}"/>
              </a:ext>
            </a:extLst>
          </p:cNvPr>
          <p:cNvSpPr/>
          <p:nvPr/>
        </p:nvSpPr>
        <p:spPr bwMode="auto">
          <a:xfrm>
            <a:off x="181731" y="4091736"/>
            <a:ext cx="8893903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Максимальна </a:t>
            </a:r>
            <a:r>
              <a:rPr lang="ru-RU" sz="2400" b="1" dirty="0" err="1"/>
              <a:t>кінетична</a:t>
            </a:r>
            <a:r>
              <a:rPr lang="ru-RU" sz="2400" b="1" dirty="0"/>
              <a:t> </a:t>
            </a:r>
            <a:r>
              <a:rPr lang="ru-RU" sz="2400" b="1" dirty="0" err="1"/>
              <a:t>енергия</a:t>
            </a:r>
            <a:r>
              <a:rPr lang="ru-RU" sz="2400" b="1" dirty="0"/>
              <a:t> </a:t>
            </a:r>
            <a:r>
              <a:rPr lang="ru-RU" sz="2400" b="1" dirty="0" err="1"/>
              <a:t>фотоелектрон</a:t>
            </a:r>
            <a:r>
              <a:rPr lang="uk-UA" sz="2400" b="1" dirty="0"/>
              <a:t>і</a:t>
            </a:r>
            <a:r>
              <a:rPr lang="ru-RU" sz="2400" b="1" dirty="0"/>
              <a:t>в </a:t>
            </a:r>
            <a:r>
              <a:rPr lang="ru-RU" sz="2400" b="1" dirty="0" err="1"/>
              <a:t>лінійно</a:t>
            </a:r>
            <a:r>
              <a:rPr lang="ru-RU" sz="2400" b="1" dirty="0"/>
              <a:t>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його</a:t>
            </a:r>
            <a:r>
              <a:rPr lang="ru-RU" sz="2400" b="1" dirty="0"/>
              <a:t> </a:t>
            </a:r>
            <a:r>
              <a:rPr lang="ru-RU" sz="2400" b="1" dirty="0" err="1"/>
              <a:t>інтенсивності</a:t>
            </a:r>
            <a:endParaRPr lang="ru-RU" sz="2400" b="1" dirty="0"/>
          </a:p>
        </p:txBody>
      </p:sp>
      <p:sp>
        <p:nvSpPr>
          <p:cNvPr id="7" name="Скругленный прямоугольник 26">
            <a:extLst>
              <a:ext uri="{FF2B5EF4-FFF2-40B4-BE49-F238E27FC236}">
                <a16:creationId xmlns:a16="http://schemas.microsoft.com/office/drawing/2014/main" id="{F3B83EC5-A93D-4417-B832-0CA9445BA100}"/>
              </a:ext>
            </a:extLst>
          </p:cNvPr>
          <p:cNvSpPr/>
          <p:nvPr/>
        </p:nvSpPr>
        <p:spPr>
          <a:xfrm>
            <a:off x="181731" y="3619517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2</a:t>
            </a:r>
            <a:endParaRPr lang="ru-RU" sz="2400" b="1" i="1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81A919E0-54A0-442A-B08F-5411B72E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4709" y="5334008"/>
            <a:ext cx="2257425" cy="1401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0A0E323-CC6D-4EF2-9D69-F3500E30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2424483"/>
            <a:ext cx="204025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381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2B987209-B26C-42AE-9E59-458143B62C41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26">
            <a:extLst>
              <a:ext uri="{FF2B5EF4-FFF2-40B4-BE49-F238E27FC236}">
                <a16:creationId xmlns:a16="http://schemas.microsoft.com/office/drawing/2014/main" id="{8109802C-07B0-4682-A2CC-79BB224513B4}"/>
              </a:ext>
            </a:extLst>
          </p:cNvPr>
          <p:cNvSpPr/>
          <p:nvPr/>
        </p:nvSpPr>
        <p:spPr>
          <a:xfrm>
            <a:off x="90518" y="885843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3</a:t>
            </a:r>
            <a:endParaRPr lang="ru-RU" sz="2400" b="1" i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BE9F48B4-0F50-4DAD-B388-512140035090}"/>
              </a:ext>
            </a:extLst>
          </p:cNvPr>
          <p:cNvSpPr/>
          <p:nvPr/>
        </p:nvSpPr>
        <p:spPr bwMode="auto">
          <a:xfrm>
            <a:off x="214282" y="1524000"/>
            <a:ext cx="8715436" cy="142876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Існує</a:t>
            </a:r>
            <a:r>
              <a:rPr lang="ru-RU" sz="2400" b="1" dirty="0"/>
              <a:t> </a:t>
            </a:r>
            <a:r>
              <a:rPr lang="ru-RU" sz="2400" b="1" dirty="0" err="1"/>
              <a:t>червона</a:t>
            </a:r>
            <a:r>
              <a:rPr lang="ru-RU" sz="2400" b="1" dirty="0"/>
              <a:t> </a:t>
            </a:r>
            <a:r>
              <a:rPr lang="ru-RU" sz="2400" b="1" dirty="0" err="1"/>
              <a:t>границя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, </a:t>
            </a:r>
            <a:r>
              <a:rPr lang="ru-RU" sz="2400" b="1" dirty="0" err="1"/>
              <a:t>тобто</a:t>
            </a:r>
            <a:r>
              <a:rPr lang="ru-RU" sz="2400" b="1" dirty="0"/>
              <a:t> </a:t>
            </a:r>
            <a:r>
              <a:rPr lang="ru-RU" sz="2400" b="1" dirty="0" err="1"/>
              <a:t>така</a:t>
            </a:r>
            <a:r>
              <a:rPr lang="ru-RU" sz="2400" b="1" dirty="0"/>
              <a:t> частота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, при </a:t>
            </a:r>
            <a:r>
              <a:rPr lang="ru-RU" sz="2400" b="1" dirty="0" err="1"/>
              <a:t>якій</a:t>
            </a:r>
            <a:r>
              <a:rPr lang="ru-RU" sz="2400" b="1" dirty="0"/>
              <a:t> </a:t>
            </a:r>
            <a:r>
              <a:rPr lang="ru-RU" sz="2400" b="1" dirty="0" err="1"/>
              <a:t>починається</a:t>
            </a:r>
            <a:r>
              <a:rPr lang="ru-RU" sz="2400" b="1" dirty="0"/>
              <a:t> </a:t>
            </a:r>
            <a:r>
              <a:rPr lang="ru-RU" sz="2400" b="1" dirty="0" err="1"/>
              <a:t>фотоефект</a:t>
            </a:r>
            <a:r>
              <a:rPr lang="ru-RU" sz="2400" b="1" dirty="0"/>
              <a:t>: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0070C0"/>
                </a:solidFill>
              </a:rPr>
              <a:t>при </a:t>
            </a:r>
            <a:r>
              <a:rPr lang="el-GR"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ν</a:t>
            </a:r>
            <a:r>
              <a:rPr lang="uk-UA"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lang="el-GR" sz="2400" b="1" dirty="0">
                <a:solidFill>
                  <a:srgbClr val="0070C0"/>
                </a:solidFill>
                <a:latin typeface="Times New Roman"/>
                <a:cs typeface="Times New Roman"/>
                <a:sym typeface="Symbol" panose="05050102010706020507" pitchFamily="18" charset="2"/>
              </a:rPr>
              <a:t></a:t>
            </a:r>
            <a:r>
              <a:rPr lang="uk-UA" sz="2400" b="1" dirty="0">
                <a:solidFill>
                  <a:srgbClr val="0070C0"/>
                </a:solidFill>
                <a:latin typeface="Times New Roman"/>
                <a:cs typeface="Times New Roman"/>
                <a:sym typeface="Symbol" panose="05050102010706020507" pitchFamily="18" charset="2"/>
              </a:rPr>
              <a:t> </a:t>
            </a:r>
            <a:r>
              <a:rPr lang="el-GR"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solidFill>
                  <a:srgbClr val="0070C0"/>
                </a:solidFill>
                <a:latin typeface="Times New Roman"/>
                <a:cs typeface="Times New Roman"/>
              </a:rPr>
              <a:t>0</a:t>
            </a:r>
            <a:r>
              <a:rPr lang="ru-RU" sz="2400" b="1" dirty="0">
                <a:solidFill>
                  <a:srgbClr val="0070C0"/>
                </a:solidFill>
              </a:rPr>
              <a:t>  </a:t>
            </a:r>
            <a:r>
              <a:rPr lang="ru-RU" sz="2400" b="1" dirty="0" err="1">
                <a:solidFill>
                  <a:srgbClr val="0070C0"/>
                </a:solidFill>
              </a:rPr>
              <a:t>фотоефект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  <a:r>
              <a:rPr lang="uk-UA" sz="2400" b="1" dirty="0">
                <a:solidFill>
                  <a:srgbClr val="0070C0"/>
                </a:solidFill>
              </a:rPr>
              <a:t>спостерігається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C00000"/>
                </a:solidFill>
              </a:rPr>
              <a:t>при </a:t>
            </a:r>
            <a:r>
              <a:rPr lang="el-GR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ν</a:t>
            </a:r>
            <a:r>
              <a:rPr lang="uk-UA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&lt;</a:t>
            </a:r>
            <a:r>
              <a:rPr lang="uk-UA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l-GR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solidFill>
                  <a:srgbClr val="C00000"/>
                </a:solidFill>
                <a:latin typeface="Times New Roman"/>
                <a:cs typeface="Times New Roman"/>
              </a:rPr>
              <a:t>0</a:t>
            </a:r>
            <a:r>
              <a:rPr lang="ru-RU" sz="2400" b="1" dirty="0">
                <a:solidFill>
                  <a:srgbClr val="C00000"/>
                </a:solidFill>
              </a:rPr>
              <a:t> </a:t>
            </a:r>
            <a:r>
              <a:rPr lang="ru-RU" sz="2400" b="1" dirty="0" err="1">
                <a:solidFill>
                  <a:srgbClr val="C00000"/>
                </a:solidFill>
              </a:rPr>
              <a:t>фотоефект</a:t>
            </a:r>
            <a:r>
              <a:rPr lang="ru-RU" sz="2400" b="1" dirty="0">
                <a:solidFill>
                  <a:srgbClr val="C00000"/>
                </a:solidFill>
              </a:rPr>
              <a:t> не </a:t>
            </a:r>
            <a:r>
              <a:rPr lang="uk-UA" sz="2400" b="1" dirty="0">
                <a:solidFill>
                  <a:srgbClr val="C00000"/>
                </a:solidFill>
              </a:rPr>
              <a:t>спостерігається 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1B7021DE-34A5-4B90-A0EE-4F44B577EEB4}"/>
              </a:ext>
            </a:extLst>
          </p:cNvPr>
          <p:cNvSpPr/>
          <p:nvPr/>
        </p:nvSpPr>
        <p:spPr>
          <a:xfrm>
            <a:off x="90518" y="3429000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4</a:t>
            </a:r>
            <a:endParaRPr lang="ru-RU" sz="2400" b="1" i="1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70178E02-FB44-430C-94E8-E1247086B3A8}"/>
              </a:ext>
            </a:extLst>
          </p:cNvPr>
          <p:cNvSpPr/>
          <p:nvPr/>
        </p:nvSpPr>
        <p:spPr bwMode="auto">
          <a:xfrm>
            <a:off x="376528" y="4048113"/>
            <a:ext cx="855319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Фотоефект</a:t>
            </a:r>
            <a:r>
              <a:rPr lang="ru-RU" sz="2400" b="1" dirty="0"/>
              <a:t> </a:t>
            </a:r>
            <a:r>
              <a:rPr lang="ru-RU" sz="2400" b="1" dirty="0" err="1"/>
              <a:t>безінерційний</a:t>
            </a:r>
            <a:r>
              <a:rPr lang="ru-RU" sz="2400" b="1" dirty="0"/>
              <a:t>, час </a:t>
            </a:r>
            <a:r>
              <a:rPr lang="ru-RU" sz="2400" b="1" dirty="0" err="1"/>
              <a:t>фотовідгуку</a:t>
            </a:r>
            <a:r>
              <a:rPr lang="ru-RU" sz="2400" b="1" dirty="0"/>
              <a:t> </a:t>
            </a:r>
            <a:r>
              <a:rPr lang="ru-RU" sz="2400" b="1" dirty="0" err="1"/>
              <a:t>менше</a:t>
            </a:r>
            <a:r>
              <a:rPr lang="ru-RU" sz="2400" b="1" dirty="0"/>
              <a:t> 10</a:t>
            </a:r>
            <a:r>
              <a:rPr lang="ru-RU" sz="2400" b="1" baseline="30000" dirty="0"/>
              <a:t>-9</a:t>
            </a:r>
            <a:r>
              <a:rPr lang="ru-RU" sz="2400" b="1" dirty="0"/>
              <a:t> с</a:t>
            </a:r>
          </a:p>
        </p:txBody>
      </p:sp>
    </p:spTree>
    <p:extLst>
      <p:ext uri="{BB962C8B-B14F-4D97-AF65-F5344CB8AC3E}">
        <p14:creationId xmlns:p14="http://schemas.microsoft.com/office/powerpoint/2010/main" val="4215283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ABCE76DB-2222-410B-9DFB-215AA5A78729}"/>
              </a:ext>
            </a:extLst>
          </p:cNvPr>
          <p:cNvSpPr/>
          <p:nvPr/>
        </p:nvSpPr>
        <p:spPr>
          <a:xfrm>
            <a:off x="2786063" y="142875"/>
            <a:ext cx="3571875" cy="5000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Рівняння</a:t>
            </a:r>
            <a:r>
              <a:rPr lang="ru-RU" sz="2400" b="1" dirty="0"/>
              <a:t> </a:t>
            </a:r>
            <a:r>
              <a:rPr lang="ru-RU" sz="2400" b="1" dirty="0" err="1"/>
              <a:t>Ейнштейна</a:t>
            </a:r>
            <a:endParaRPr lang="ru-RU" sz="2400" b="1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AF9CE26D-BA25-4A29-8676-3B073046E3BE}"/>
              </a:ext>
            </a:extLst>
          </p:cNvPr>
          <p:cNvSpPr/>
          <p:nvPr/>
        </p:nvSpPr>
        <p:spPr bwMode="auto">
          <a:xfrm>
            <a:off x="6100708" y="3909007"/>
            <a:ext cx="271464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4">
            <a:extLst>
              <a:ext uri="{FF2B5EF4-FFF2-40B4-BE49-F238E27FC236}">
                <a16:creationId xmlns:a16="http://schemas.microsoft.com/office/drawing/2014/main" id="{419269AA-19D8-4637-8164-60A25931FB9B}"/>
              </a:ext>
            </a:extLst>
          </p:cNvPr>
          <p:cNvSpPr/>
          <p:nvPr/>
        </p:nvSpPr>
        <p:spPr bwMode="auto">
          <a:xfrm>
            <a:off x="2857488" y="2203275"/>
            <a:ext cx="342902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2ADABA9E-2FEB-4E19-A006-045C38528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702954"/>
              </p:ext>
            </p:extLst>
          </p:nvPr>
        </p:nvGraphicFramePr>
        <p:xfrm>
          <a:off x="3314701" y="2296956"/>
          <a:ext cx="24003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040" imgH="419040" progId="">
                  <p:embed/>
                </p:oleObj>
              </mc:Choice>
              <mc:Fallback>
                <p:oleObj name="Equation" r:id="rId2" imgW="1130040" imgH="419040" progId="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1" y="2296956"/>
                        <a:ext cx="2400300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14471B9-3012-45C1-8933-27E8F54E151B}"/>
              </a:ext>
            </a:extLst>
          </p:cNvPr>
          <p:cNvSpPr/>
          <p:nvPr/>
        </p:nvSpPr>
        <p:spPr bwMode="auto">
          <a:xfrm>
            <a:off x="2643174" y="1149972"/>
            <a:ext cx="385765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11" name="Скругленный прямоугольник 4">
            <a:extLst>
              <a:ext uri="{FF2B5EF4-FFF2-40B4-BE49-F238E27FC236}">
                <a16:creationId xmlns:a16="http://schemas.microsoft.com/office/drawing/2014/main" id="{D3313CBB-10DE-4F95-8A4E-26DE73FD53D7}"/>
              </a:ext>
            </a:extLst>
          </p:cNvPr>
          <p:cNvSpPr/>
          <p:nvPr/>
        </p:nvSpPr>
        <p:spPr bwMode="auto">
          <a:xfrm>
            <a:off x="335240" y="4087602"/>
            <a:ext cx="3143272" cy="785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F43FB808-8E52-44D6-9F37-5E8FECE8D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730367"/>
              </p:ext>
            </p:extLst>
          </p:nvPr>
        </p:nvGraphicFramePr>
        <p:xfrm>
          <a:off x="593975" y="4177608"/>
          <a:ext cx="2625802" cy="603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76240" imgH="203040" progId="Equation.DSMT4">
                  <p:embed/>
                </p:oleObj>
              </mc:Choice>
              <mc:Fallback>
                <p:oleObj name="Equation" r:id="rId4" imgW="876240" imgH="203040" progId="Equation.DSMT4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975" y="4177608"/>
                        <a:ext cx="2625802" cy="6030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BC037071-8FDF-4CB8-8528-D903C6A67B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190666"/>
              </p:ext>
            </p:extLst>
          </p:nvPr>
        </p:nvGraphicFramePr>
        <p:xfrm>
          <a:off x="6361504" y="3948390"/>
          <a:ext cx="2183615" cy="1061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38080" imgH="406080" progId="Equation.DSMT4">
                  <p:embed/>
                </p:oleObj>
              </mc:Choice>
              <mc:Fallback>
                <p:oleObj name="Equation" r:id="rId6" imgW="838080" imgH="406080" progId="Equation.DSMT4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504" y="3948390"/>
                        <a:ext cx="2183615" cy="10614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8E95422-060C-46DD-A744-2C35C3051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934271"/>
              </p:ext>
            </p:extLst>
          </p:nvPr>
        </p:nvGraphicFramePr>
        <p:xfrm>
          <a:off x="3106738" y="1201738"/>
          <a:ext cx="30337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55600" imgH="228600" progId="">
                  <p:embed/>
                </p:oleObj>
              </mc:Choice>
              <mc:Fallback>
                <p:oleObj name="Equation" r:id="rId8" imgW="1155600" imgH="228600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738" y="1201738"/>
                        <a:ext cx="3033712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466108"/>
              </p:ext>
            </p:extLst>
          </p:nvPr>
        </p:nvGraphicFramePr>
        <p:xfrm>
          <a:off x="6858000" y="2653165"/>
          <a:ext cx="11906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0" imgW="749160" imgH="279360" progId="Equation.3">
                  <p:embed/>
                </p:oleObj>
              </mc:Choice>
              <mc:Fallback>
                <p:oleObj name="Формула" r:id="rId10" imgW="749160" imgH="279360" progId="Equation.3">
                  <p:embed/>
                  <p:pic>
                    <p:nvPicPr>
                      <p:cNvPr id="0" name="Picture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653165"/>
                        <a:ext cx="1190625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CD3D6E4-C149-9EE8-160E-1AF0C62A16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2099" y="93086"/>
            <a:ext cx="956742" cy="9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0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129E520-C6BD-4E5F-8825-9DC273B9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825" y="6213475"/>
            <a:ext cx="21336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8E8204B-DE17-4BD7-ACD9-F93790446E7A}" type="slidenum">
              <a:rPr lang="ru-RU" altLang="x-none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33</a:t>
            </a:fld>
            <a:endParaRPr lang="ru-RU" altLang="x-none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" name="Скругленный прямоугольник 19">
            <a:extLst>
              <a:ext uri="{FF2B5EF4-FFF2-40B4-BE49-F238E27FC236}">
                <a16:creationId xmlns:a16="http://schemas.microsoft.com/office/drawing/2014/main" id="{03845E3B-60E7-4C79-B253-5AB7E563F583}"/>
              </a:ext>
            </a:extLst>
          </p:cNvPr>
          <p:cNvSpPr/>
          <p:nvPr/>
        </p:nvSpPr>
        <p:spPr>
          <a:xfrm>
            <a:off x="2643188" y="0"/>
            <a:ext cx="4286250" cy="4286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Фотони</a:t>
            </a:r>
            <a:endParaRPr lang="ru-RU" sz="2400" b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7AE0AE23-3BEF-4891-A42A-5022C5D0BA03}"/>
              </a:ext>
            </a:extLst>
          </p:cNvPr>
          <p:cNvSpPr/>
          <p:nvPr/>
        </p:nvSpPr>
        <p:spPr bwMode="auto">
          <a:xfrm>
            <a:off x="217330" y="564336"/>
            <a:ext cx="8783825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algn="ctr">
              <a:defRPr/>
            </a:pPr>
            <a:r>
              <a:rPr lang="ru-RU" sz="2400" b="1" dirty="0" err="1"/>
              <a:t>Світло</a:t>
            </a:r>
            <a:r>
              <a:rPr lang="ru-RU" sz="2400" b="1" dirty="0"/>
              <a:t>:</a:t>
            </a:r>
          </a:p>
          <a:p>
            <a:pPr>
              <a:defRPr/>
            </a:pPr>
            <a:r>
              <a:rPr lang="ru-RU" sz="2400" b="1" dirty="0"/>
              <a:t>а) </a:t>
            </a:r>
            <a:r>
              <a:rPr lang="ru-RU" sz="2400" b="1" dirty="0" err="1"/>
              <a:t>випромінюється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– квантами, фотонами (</a:t>
            </a:r>
            <a:r>
              <a:rPr lang="ru-RU" sz="2400" b="1" dirty="0" err="1"/>
              <a:t>теплове</a:t>
            </a:r>
            <a:r>
              <a:rPr lang="ru-RU" sz="2400" b="1" dirty="0"/>
              <a:t> </a:t>
            </a:r>
            <a:r>
              <a:rPr lang="ru-RU" sz="2400" b="1" dirty="0" err="1"/>
              <a:t>випромінювання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б) </a:t>
            </a:r>
            <a:r>
              <a:rPr lang="ru-RU" sz="2400" b="1" dirty="0" err="1"/>
              <a:t>поглинається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фотоефект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в) </a:t>
            </a:r>
            <a:r>
              <a:rPr lang="ru-RU" sz="2400" b="1" dirty="0" err="1"/>
              <a:t>поширюється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дослід</a:t>
            </a:r>
            <a:r>
              <a:rPr lang="ru-RU" sz="2400" b="1" dirty="0"/>
              <a:t> Боте)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0B9E479-EDB7-4B68-A59A-2AF81CDCC4B9}"/>
              </a:ext>
            </a:extLst>
          </p:cNvPr>
          <p:cNvSpPr/>
          <p:nvPr/>
        </p:nvSpPr>
        <p:spPr bwMode="auto">
          <a:xfrm>
            <a:off x="3459158" y="2750342"/>
            <a:ext cx="2743200" cy="85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BC36348E-66BD-4A8A-8BFE-F739185EA52E}"/>
              </a:ext>
            </a:extLst>
          </p:cNvPr>
          <p:cNvSpPr/>
          <p:nvPr/>
        </p:nvSpPr>
        <p:spPr bwMode="auto">
          <a:xfrm>
            <a:off x="3857620" y="4000504"/>
            <a:ext cx="207170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17">
            <a:extLst>
              <a:ext uri="{FF2B5EF4-FFF2-40B4-BE49-F238E27FC236}">
                <a16:creationId xmlns:a16="http://schemas.microsoft.com/office/drawing/2014/main" id="{EDAB116B-AEEF-4DE7-8888-6FEE9A5CC397}"/>
              </a:ext>
            </a:extLst>
          </p:cNvPr>
          <p:cNvSpPr/>
          <p:nvPr/>
        </p:nvSpPr>
        <p:spPr>
          <a:xfrm>
            <a:off x="107922" y="2893218"/>
            <a:ext cx="2928938" cy="428625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400" b="1" dirty="0"/>
              <a:t>Е</a:t>
            </a:r>
            <a:r>
              <a:rPr lang="ru-RU" sz="2400" b="1" dirty="0" err="1"/>
              <a:t>нергія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FA7828F8-E7A1-46D0-8BB6-7258EEBA8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480373"/>
              </p:ext>
            </p:extLst>
          </p:nvPr>
        </p:nvGraphicFramePr>
        <p:xfrm>
          <a:off x="3414713" y="2867269"/>
          <a:ext cx="2743200" cy="735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90360" imgH="266400" progId="Equation.DSMT4">
                  <p:embed/>
                </p:oleObj>
              </mc:Choice>
              <mc:Fallback>
                <p:oleObj name="Equation" r:id="rId2" imgW="990360" imgH="266400" progId="Equation.DSMT4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4713" y="2867269"/>
                        <a:ext cx="2743200" cy="7355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E42C582-872B-4428-8A83-2C4AB1AD7EE4}"/>
              </a:ext>
            </a:extLst>
          </p:cNvPr>
          <p:cNvSpPr/>
          <p:nvPr/>
        </p:nvSpPr>
        <p:spPr bwMode="auto">
          <a:xfrm>
            <a:off x="6717564" y="2600305"/>
            <a:ext cx="2000264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33DB7C0E-488C-47FE-B5A1-543E7C904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812868"/>
              </p:ext>
            </p:extLst>
          </p:nvPr>
        </p:nvGraphicFramePr>
        <p:xfrm>
          <a:off x="6846888" y="2581275"/>
          <a:ext cx="1793875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760" imgH="368280" progId="Equation.DSMT4">
                  <p:embed/>
                </p:oleObj>
              </mc:Choice>
              <mc:Fallback>
                <p:oleObj name="Equation" r:id="rId4" imgW="545760" imgH="368280" progId="Equation.DSMT4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6888" y="2581275"/>
                        <a:ext cx="1793875" cy="12144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8C7D4FB2-E20B-42A3-ADC3-C1846D4E30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056174"/>
              </p:ext>
            </p:extLst>
          </p:nvPr>
        </p:nvGraphicFramePr>
        <p:xfrm>
          <a:off x="4270375" y="4054475"/>
          <a:ext cx="1316038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228600" progId="Equation.DSMT4">
                  <p:embed/>
                </p:oleObj>
              </mc:Choice>
              <mc:Fallback>
                <p:oleObj name="Equation" r:id="rId6" imgW="457200" imgH="228600" progId="Equation.DSMT4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75" y="4054475"/>
                        <a:ext cx="1316038" cy="661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Скругленный прямоугольник 25">
            <a:extLst>
              <a:ext uri="{FF2B5EF4-FFF2-40B4-BE49-F238E27FC236}">
                <a16:creationId xmlns:a16="http://schemas.microsoft.com/office/drawing/2014/main" id="{82D794B8-E2BB-417E-8A9E-CE8B182763C4}"/>
              </a:ext>
            </a:extLst>
          </p:cNvPr>
          <p:cNvSpPr/>
          <p:nvPr/>
        </p:nvSpPr>
        <p:spPr>
          <a:xfrm>
            <a:off x="112406" y="4072437"/>
            <a:ext cx="264318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Маса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0B632F5C-6E1F-4A79-9A5F-822906938D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722521"/>
              </p:ext>
            </p:extLst>
          </p:nvPr>
        </p:nvGraphicFramePr>
        <p:xfrm>
          <a:off x="379413" y="6140450"/>
          <a:ext cx="23622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17440" imgH="241200" progId="">
                  <p:embed/>
                </p:oleObj>
              </mc:Choice>
              <mc:Fallback>
                <p:oleObj name="Equation" r:id="rId8" imgW="1117440" imgH="241200" progId="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6140450"/>
                        <a:ext cx="2362200" cy="509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00808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Скругленный прямоугольник 34">
            <a:extLst>
              <a:ext uri="{FF2B5EF4-FFF2-40B4-BE49-F238E27FC236}">
                <a16:creationId xmlns:a16="http://schemas.microsoft.com/office/drawing/2014/main" id="{BC684E7F-5057-4CA5-987E-5E88F2FA3CC7}"/>
              </a:ext>
            </a:extLst>
          </p:cNvPr>
          <p:cNvSpPr/>
          <p:nvPr/>
        </p:nvSpPr>
        <p:spPr>
          <a:xfrm>
            <a:off x="142844" y="5429249"/>
            <a:ext cx="2643187" cy="428625"/>
          </a:xfrm>
          <a:prstGeom prst="roundRect">
            <a:avLst>
              <a:gd name="adj" fmla="val 50000"/>
            </a:avLst>
          </a:prstGeom>
          <a:solidFill>
            <a:srgbClr val="00B0F0">
              <a:alpha val="34000"/>
            </a:srgb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dist="38100" sx="1000" sy="1000" algn="bl" rotWithShape="0">
              <a:prstClr val="black"/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Імпульс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sp>
        <p:nvSpPr>
          <p:cNvPr id="16" name="Скругленный прямоугольник 4">
            <a:extLst>
              <a:ext uri="{FF2B5EF4-FFF2-40B4-BE49-F238E27FC236}">
                <a16:creationId xmlns:a16="http://schemas.microsoft.com/office/drawing/2014/main" id="{5C5AA048-9DE7-4257-824E-4AF4BA44C158}"/>
              </a:ext>
            </a:extLst>
          </p:cNvPr>
          <p:cNvSpPr/>
          <p:nvPr/>
        </p:nvSpPr>
        <p:spPr bwMode="auto">
          <a:xfrm>
            <a:off x="2895600" y="5029200"/>
            <a:ext cx="5562600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780971E8-F2D9-493D-A32E-1E9F5E1708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15695"/>
              </p:ext>
            </p:extLst>
          </p:nvPr>
        </p:nvGraphicFramePr>
        <p:xfrm>
          <a:off x="3191840" y="5076395"/>
          <a:ext cx="5147826" cy="1102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77680" imgH="380880" progId="Equation.DSMT4">
                  <p:embed/>
                </p:oleObj>
              </mc:Choice>
              <mc:Fallback>
                <p:oleObj name="Equation" r:id="rId10" imgW="1777680" imgH="380880" progId="Equation.DSMT4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840" y="5076395"/>
                        <a:ext cx="5147826" cy="11025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93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2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 Комптона.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Артур Холі Комптон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62408A-0DFB-4800-9C38-88B8AFA7CC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39" y="1752600"/>
            <a:ext cx="245723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69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7CC89E-DB38-448C-9D59-E6D62DCF39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"/>
            <a:ext cx="7663050" cy="38100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F6010EF-9F17-B83F-56E9-FEE883C8A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81164"/>
              </p:ext>
            </p:extLst>
          </p:nvPr>
        </p:nvGraphicFramePr>
        <p:xfrm>
          <a:off x="2876365" y="4642898"/>
          <a:ext cx="3555622" cy="625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71600" imgH="241200" progId="Equation.DSMT4">
                  <p:embed/>
                </p:oleObj>
              </mc:Choice>
              <mc:Fallback>
                <p:oleObj name="Equation" r:id="rId3" imgW="1371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6365" y="4642898"/>
                        <a:ext cx="3555622" cy="625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306AED-B43D-2A65-AE76-09E371F70E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453221"/>
              </p:ext>
            </p:extLst>
          </p:nvPr>
        </p:nvGraphicFramePr>
        <p:xfrm>
          <a:off x="2562319" y="5415522"/>
          <a:ext cx="421481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25400" imgH="241200" progId="Equation.DSMT4">
                  <p:embed/>
                </p:oleObj>
              </mc:Choice>
              <mc:Fallback>
                <p:oleObj name="Equation" r:id="rId5" imgW="162540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F6010EF-9F17-B83F-56E9-FEE883C8A8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62319" y="5415522"/>
                        <a:ext cx="4214812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8242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54624E-A00A-4EF0-8142-BC7D74D6A1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382640" cy="213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BC571D-F464-44E1-890C-054B80A6FC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14600"/>
            <a:ext cx="3886200" cy="3734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F37844-C9CF-11B8-9FE7-4355FC622DE1}"/>
              </a:ext>
            </a:extLst>
          </p:cNvPr>
          <p:cNvSpPr txBox="1"/>
          <p:nvPr/>
        </p:nvSpPr>
        <p:spPr>
          <a:xfrm>
            <a:off x="4724402" y="2736503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а)</a:t>
            </a:r>
            <a:endParaRPr lang="ru-UA" sz="2400" dirty="0">
              <a:solidFill>
                <a:srgbClr val="FF0000"/>
              </a:solidFill>
            </a:endParaRP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A7A430C-1C6D-18CE-15D9-1FE991CE34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451913"/>
              </p:ext>
            </p:extLst>
          </p:nvPr>
        </p:nvGraphicFramePr>
        <p:xfrm>
          <a:off x="5518642" y="2583880"/>
          <a:ext cx="1468083" cy="766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680" imgH="444240" progId="Equation.DSMT4">
                  <p:embed/>
                </p:oleObj>
              </mc:Choice>
              <mc:Fallback>
                <p:oleObj name="Equation" r:id="rId4" imgW="8506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18642" y="2583880"/>
                        <a:ext cx="1468083" cy="766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5B8B56-E883-1F24-BDF8-9006C6FC9384}"/>
              </a:ext>
            </a:extLst>
          </p:cNvPr>
          <p:cNvSpPr txBox="1"/>
          <p:nvPr/>
        </p:nvSpPr>
        <p:spPr>
          <a:xfrm>
            <a:off x="4724402" y="3350789"/>
            <a:ext cx="4263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333399"/>
                </a:solidFill>
              </a:rPr>
              <a:t>б)  при збільшенні </a:t>
            </a:r>
            <a:r>
              <a:rPr lang="el-GR" sz="2400" dirty="0">
                <a:solidFill>
                  <a:srgbClr val="333399"/>
                </a:solidFill>
              </a:rPr>
              <a:t>θ </a:t>
            </a:r>
            <a:r>
              <a:rPr lang="uk-UA" sz="2400" dirty="0">
                <a:solidFill>
                  <a:srgbClr val="333399"/>
                </a:solidFill>
              </a:rPr>
              <a:t>інтенсивність випромінювання з </a:t>
            </a:r>
            <a:r>
              <a:rPr lang="el-GR" sz="2400" dirty="0">
                <a:solidFill>
                  <a:srgbClr val="333399"/>
                </a:solidFill>
              </a:rPr>
              <a:t>λ</a:t>
            </a:r>
            <a:r>
              <a:rPr lang="el-GR" sz="2400" baseline="-25000" dirty="0">
                <a:solidFill>
                  <a:srgbClr val="333399"/>
                </a:solidFill>
              </a:rPr>
              <a:t>0</a:t>
            </a:r>
            <a:r>
              <a:rPr lang="uk-UA" sz="2400" dirty="0">
                <a:solidFill>
                  <a:srgbClr val="333399"/>
                </a:solidFill>
              </a:rPr>
              <a:t> зменшується, а з </a:t>
            </a:r>
            <a:r>
              <a:rPr lang="el-GR" sz="2400" dirty="0">
                <a:solidFill>
                  <a:srgbClr val="333399"/>
                </a:solidFill>
              </a:rPr>
              <a:t>λ</a:t>
            </a:r>
            <a:r>
              <a:rPr lang="uk-UA" sz="2400" dirty="0">
                <a:solidFill>
                  <a:srgbClr val="333399"/>
                </a:solidFill>
              </a:rPr>
              <a:t> зростає</a:t>
            </a:r>
            <a:endParaRPr lang="ru-UA" sz="2400" dirty="0">
              <a:solidFill>
                <a:srgbClr val="33339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27EB6-5BBC-5D4F-1486-8E1506C85E7A}"/>
              </a:ext>
            </a:extLst>
          </p:cNvPr>
          <p:cNvSpPr txBox="1"/>
          <p:nvPr/>
        </p:nvSpPr>
        <p:spPr>
          <a:xfrm>
            <a:off x="4724402" y="4620178"/>
            <a:ext cx="426375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00B415"/>
                </a:solidFill>
              </a:rPr>
              <a:t>б)  при постійному </a:t>
            </a:r>
            <a:r>
              <a:rPr lang="el-GR" sz="2400" dirty="0">
                <a:solidFill>
                  <a:srgbClr val="00B415"/>
                </a:solidFill>
              </a:rPr>
              <a:t>θ </a:t>
            </a:r>
            <a:r>
              <a:rPr lang="uk-UA" sz="2400" dirty="0">
                <a:solidFill>
                  <a:srgbClr val="00B415"/>
                </a:solidFill>
              </a:rPr>
              <a:t>інтенсивність випромінювання  з </a:t>
            </a:r>
            <a:r>
              <a:rPr lang="el-GR" sz="2400" dirty="0">
                <a:solidFill>
                  <a:srgbClr val="00B415"/>
                </a:solidFill>
              </a:rPr>
              <a:t>λ</a:t>
            </a:r>
            <a:r>
              <a:rPr lang="uk-UA" sz="2400" dirty="0">
                <a:solidFill>
                  <a:srgbClr val="00B415"/>
                </a:solidFill>
              </a:rPr>
              <a:t> зменшується зі збільшенням атомного номера</a:t>
            </a:r>
            <a:endParaRPr lang="ru-UA" sz="2400" dirty="0">
              <a:solidFill>
                <a:srgbClr val="00B4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081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251240"/>
              </p:ext>
            </p:extLst>
          </p:nvPr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22EB441C-6942-7BEE-7911-F433F6428C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173101"/>
              </p:ext>
            </p:extLst>
          </p:nvPr>
        </p:nvGraphicFramePr>
        <p:xfrm>
          <a:off x="3762232" y="894619"/>
          <a:ext cx="3706373" cy="51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86000" imgH="317160" progId="Equation.DSMT4">
                  <p:embed/>
                </p:oleObj>
              </mc:Choice>
              <mc:Fallback>
                <p:oleObj name="Equation" r:id="rId5" imgW="228600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62232" y="894619"/>
                        <a:ext cx="3706373" cy="51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47D747D-2968-A41B-2187-4FB55940F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282862"/>
              </p:ext>
            </p:extLst>
          </p:nvPr>
        </p:nvGraphicFramePr>
        <p:xfrm>
          <a:off x="3645763" y="1456088"/>
          <a:ext cx="37052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457200" progId="Equation.DSMT4">
                  <p:embed/>
                </p:oleObj>
              </mc:Choice>
              <mc:Fallback>
                <p:oleObj name="Equation" r:id="rId7" imgW="2286000" imgH="4572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22EB441C-6942-7BEE-7911-F433F6428C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45763" y="1456088"/>
                        <a:ext cx="3705225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47952C5-9221-DB56-2047-D8C8B75D2C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420036"/>
              </p:ext>
            </p:extLst>
          </p:nvPr>
        </p:nvGraphicFramePr>
        <p:xfrm>
          <a:off x="3761659" y="2245733"/>
          <a:ext cx="34163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08160" imgH="317160" progId="Equation.DSMT4">
                  <p:embed/>
                </p:oleObj>
              </mc:Choice>
              <mc:Fallback>
                <p:oleObj name="Equation" r:id="rId9" imgW="2108160" imgH="3171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47D747D-2968-A41B-2187-4FB55940F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61659" y="2245733"/>
                        <a:ext cx="3416300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EAE173AA-D8D3-CE01-23A9-296A4311D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728443"/>
              </p:ext>
            </p:extLst>
          </p:nvPr>
        </p:nvGraphicFramePr>
        <p:xfrm>
          <a:off x="8097837" y="1420595"/>
          <a:ext cx="7413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57200" imgH="457200" progId="Equation.DSMT4">
                  <p:embed/>
                </p:oleObj>
              </mc:Choice>
              <mc:Fallback>
                <p:oleObj name="Equation" r:id="rId11" imgW="457200" imgH="457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47D747D-2968-A41B-2187-4FB55940F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97837" y="1420595"/>
                        <a:ext cx="741363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707968B-436C-6C38-F24A-0E87AAF7BE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09705"/>
              </p:ext>
            </p:extLst>
          </p:nvPr>
        </p:nvGraphicFramePr>
        <p:xfrm>
          <a:off x="3732212" y="2972130"/>
          <a:ext cx="5411788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340080" imgH="266400" progId="Equation.DSMT4">
                  <p:embed/>
                </p:oleObj>
              </mc:Choice>
              <mc:Fallback>
                <p:oleObj name="Equation" r:id="rId13" imgW="3340080" imgH="2664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47952C5-9221-DB56-2047-D8C8B75D2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32212" y="2972130"/>
                        <a:ext cx="5411788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537D5AB4-BF21-6EEA-0146-AFB0BFC281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637659"/>
              </p:ext>
            </p:extLst>
          </p:nvPr>
        </p:nvGraphicFramePr>
        <p:xfrm>
          <a:off x="3756025" y="3684588"/>
          <a:ext cx="4589463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831760" imgH="266400" progId="Equation.DSMT4">
                  <p:embed/>
                </p:oleObj>
              </mc:Choice>
              <mc:Fallback>
                <p:oleObj name="Equation" r:id="rId15" imgW="2831760" imgH="266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E707968B-436C-6C38-F24A-0E87AAF7BE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56025" y="3684588"/>
                        <a:ext cx="4589463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3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C39462A-2872-4B72-872A-A8C63BEA6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762FC32-0C6E-19BE-6311-6A4617E00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718428"/>
              </p:ext>
            </p:extLst>
          </p:nvPr>
        </p:nvGraphicFramePr>
        <p:xfrm>
          <a:off x="3645763" y="1073860"/>
          <a:ext cx="5070036" cy="477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266400" progId="Equation.DSMT4">
                  <p:embed/>
                </p:oleObj>
              </mc:Choice>
              <mc:Fallback>
                <p:oleObj name="Equation" r:id="rId5" imgW="28317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5763" y="1073860"/>
                        <a:ext cx="5070036" cy="477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6244C68-B44E-9BD7-727E-1218EFBA41D9}"/>
              </a:ext>
            </a:extLst>
          </p:cNvPr>
          <p:cNvSpPr txBox="1"/>
          <p:nvPr/>
        </p:nvSpPr>
        <p:spPr>
          <a:xfrm>
            <a:off x="3645763" y="1865319"/>
            <a:ext cx="381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імпульсу</a:t>
            </a:r>
            <a:endParaRPr lang="ru-UA" sz="2400" i="1" dirty="0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4853ABE5-C4B5-7D50-5FEB-8ED3E4532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411443"/>
              </p:ext>
            </p:extLst>
          </p:nvPr>
        </p:nvGraphicFramePr>
        <p:xfrm>
          <a:off x="3863205" y="2288852"/>
          <a:ext cx="1855890" cy="551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39600" imgH="279360" progId="Equation.DSMT4">
                  <p:embed/>
                </p:oleObj>
              </mc:Choice>
              <mc:Fallback>
                <p:oleObj name="Equation" r:id="rId7" imgW="939600" imgH="2793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63205" y="2288852"/>
                        <a:ext cx="1855890" cy="551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9246947E-2832-6F1F-923A-DDF81BB18A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173682"/>
              </p:ext>
            </p:extLst>
          </p:nvPr>
        </p:nvGraphicFramePr>
        <p:xfrm>
          <a:off x="3840163" y="2840038"/>
          <a:ext cx="19050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160" imgH="279360" progId="Equation.DSMT4">
                  <p:embed/>
                </p:oleObj>
              </mc:Choice>
              <mc:Fallback>
                <p:oleObj name="Equation" r:id="rId9" imgW="965160" imgH="27936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4853ABE5-C4B5-7D50-5FEB-8ED3E45327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0163" y="2840038"/>
                        <a:ext cx="1905000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78439640-FAEE-33FF-62CE-301EEF5C8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27991"/>
              </p:ext>
            </p:extLst>
          </p:nvPr>
        </p:nvGraphicFramePr>
        <p:xfrm>
          <a:off x="990600" y="3702760"/>
          <a:ext cx="6921501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04960" imgH="279360" progId="Equation.DSMT4">
                  <p:embed/>
                </p:oleObj>
              </mc:Choice>
              <mc:Fallback>
                <p:oleObj name="Equation" r:id="rId11" imgW="3504960" imgH="2793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0600" y="3702760"/>
                        <a:ext cx="6921501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780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C39462A-2872-4B72-872A-A8C63BEA6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762FC32-0C6E-19BE-6311-6A4617E00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140964"/>
              </p:ext>
            </p:extLst>
          </p:nvPr>
        </p:nvGraphicFramePr>
        <p:xfrm>
          <a:off x="3645763" y="1073860"/>
          <a:ext cx="5070036" cy="477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266400" progId="Equation.DSMT4">
                  <p:embed/>
                </p:oleObj>
              </mc:Choice>
              <mc:Fallback>
                <p:oleObj name="Equation" r:id="rId5" imgW="2831760" imgH="2664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5763" y="1073860"/>
                        <a:ext cx="5070036" cy="477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6244C68-B44E-9BD7-727E-1218EFBA41D9}"/>
              </a:ext>
            </a:extLst>
          </p:cNvPr>
          <p:cNvSpPr txBox="1"/>
          <p:nvPr/>
        </p:nvSpPr>
        <p:spPr>
          <a:xfrm>
            <a:off x="3645763" y="1713903"/>
            <a:ext cx="381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імпульсу</a:t>
            </a:r>
            <a:endParaRPr lang="ru-UA" sz="2400" i="1" dirty="0"/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41074C5-918F-3321-1E53-F41AF0FDF7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347126"/>
              </p:ext>
            </p:extLst>
          </p:nvPr>
        </p:nvGraphicFramePr>
        <p:xfrm>
          <a:off x="3792844" y="2282287"/>
          <a:ext cx="3735419" cy="487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44440" imgH="266400" progId="Equation.DSMT4">
                  <p:embed/>
                </p:oleObj>
              </mc:Choice>
              <mc:Fallback>
                <p:oleObj name="Equation" r:id="rId7" imgW="2044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92844" y="2282287"/>
                        <a:ext cx="3735419" cy="487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1647AFD8-E36E-C42F-7599-8F5AADE1E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368292"/>
              </p:ext>
            </p:extLst>
          </p:nvPr>
        </p:nvGraphicFramePr>
        <p:xfrm>
          <a:off x="740568" y="3338873"/>
          <a:ext cx="766286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279680" imgH="266400" progId="Equation.DSMT4">
                  <p:embed/>
                </p:oleObj>
              </mc:Choice>
              <mc:Fallback>
                <p:oleObj name="Equation" r:id="rId9" imgW="4279680" imgH="2664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0568" y="3338873"/>
                        <a:ext cx="7662863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9E6345FD-0153-78B6-7C2D-4C4755BB9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697197"/>
              </p:ext>
            </p:extLst>
          </p:nvPr>
        </p:nvGraphicFramePr>
        <p:xfrm>
          <a:off x="671625" y="4010486"/>
          <a:ext cx="423068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61960" imgH="266400" progId="Equation.DSMT4">
                  <p:embed/>
                </p:oleObj>
              </mc:Choice>
              <mc:Fallback>
                <p:oleObj name="Equation" r:id="rId11" imgW="236196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1647AFD8-E36E-C42F-7599-8F5AADE1E3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1625" y="4010486"/>
                        <a:ext cx="4230687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872F5171-493C-D1CC-30C7-4744918C8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533430"/>
              </p:ext>
            </p:extLst>
          </p:nvPr>
        </p:nvGraphicFramePr>
        <p:xfrm>
          <a:off x="6723707" y="3816711"/>
          <a:ext cx="9556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33160" imgH="457200" progId="Equation.DSMT4">
                  <p:embed/>
                </p:oleObj>
              </mc:Choice>
              <mc:Fallback>
                <p:oleObj name="Equation" r:id="rId13" imgW="533160" imgH="457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9E6345FD-0153-78B6-7C2D-4C4755BB9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23707" y="3816711"/>
                        <a:ext cx="955675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8F170A8D-B762-6220-AAC3-30BE3A2719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438730"/>
              </p:ext>
            </p:extLst>
          </p:nvPr>
        </p:nvGraphicFramePr>
        <p:xfrm>
          <a:off x="671625" y="4556713"/>
          <a:ext cx="7142163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987720" imgH="545760" progId="Equation.DSMT4">
                  <p:embed/>
                </p:oleObj>
              </mc:Choice>
              <mc:Fallback>
                <p:oleObj name="Equation" r:id="rId15" imgW="3987720" imgH="5457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9E6345FD-0153-78B6-7C2D-4C4755BB9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1625" y="4556713"/>
                        <a:ext cx="7142163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71F77325-F3A6-D98E-56F0-63B9C4C754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839656"/>
              </p:ext>
            </p:extLst>
          </p:nvPr>
        </p:nvGraphicFramePr>
        <p:xfrm>
          <a:off x="532899" y="5536200"/>
          <a:ext cx="65055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632040" imgH="495000" progId="Equation.DSMT4">
                  <p:embed/>
                </p:oleObj>
              </mc:Choice>
              <mc:Fallback>
                <p:oleObj name="Equation" r:id="rId17" imgW="363204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8F170A8D-B762-6220-AAC3-30BE3A2719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2899" y="5536200"/>
                        <a:ext cx="6505575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86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C113033-1375-4AFA-A9FB-C2D81AC0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31219"/>
            <a:ext cx="2748467" cy="26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DD9DF8D-77CE-409E-ACF2-922B2BEE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715369"/>
            <a:ext cx="2743200" cy="26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E28B07-DD0D-4019-A28E-0A48CF385C7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5455" y="3415142"/>
            <a:ext cx="2909888" cy="2743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EB1BFE-AD3B-4F6A-747A-C8DDF9A310FF}"/>
              </a:ext>
            </a:extLst>
          </p:cNvPr>
          <p:cNvSpPr txBox="1"/>
          <p:nvPr/>
        </p:nvSpPr>
        <p:spPr>
          <a:xfrm>
            <a:off x="1447800" y="43876"/>
            <a:ext cx="693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рівноважне</a:t>
            </a:r>
            <a:r>
              <a:rPr lang="ru-RU" sz="4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0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x-non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F08F684E-9444-47DF-8CBE-B3E5B0C8C3C0}"/>
              </a:ext>
            </a:extLst>
          </p:cNvPr>
          <p:cNvSpPr/>
          <p:nvPr/>
        </p:nvSpPr>
        <p:spPr bwMode="auto">
          <a:xfrm>
            <a:off x="3646478" y="459873"/>
            <a:ext cx="5238768" cy="815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/>
          </a:p>
        </p:txBody>
      </p:sp>
      <p:graphicFrame>
        <p:nvGraphicFramePr>
          <p:cNvPr id="7" name="Object 41">
            <a:extLst>
              <a:ext uri="{FF2B5EF4-FFF2-40B4-BE49-F238E27FC236}">
                <a16:creationId xmlns:a16="http://schemas.microsoft.com/office/drawing/2014/main" id="{03FDC1E2-D9EF-442C-A331-52935035D5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345852"/>
              </p:ext>
            </p:extLst>
          </p:nvPr>
        </p:nvGraphicFramePr>
        <p:xfrm>
          <a:off x="3825090" y="460227"/>
          <a:ext cx="498157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74560" imgH="393480" progId="Equation.DSMT4">
                  <p:embed/>
                </p:oleObj>
              </mc:Choice>
              <mc:Fallback>
                <p:oleObj name="Equation" r:id="rId2" imgW="2374560" imgH="393480" progId="Equation.DSMT4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090" y="460227"/>
                        <a:ext cx="4981575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0228161-97F3-49CB-8F62-478EF1BBC438}"/>
              </a:ext>
            </a:extLst>
          </p:cNvPr>
          <p:cNvSpPr txBox="1"/>
          <p:nvPr/>
        </p:nvSpPr>
        <p:spPr>
          <a:xfrm>
            <a:off x="3598187" y="1652885"/>
            <a:ext cx="4258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/>
              <a:t>комптонівская</a:t>
            </a:r>
            <a:r>
              <a:rPr lang="ru-RU" sz="2400" dirty="0"/>
              <a:t> </a:t>
            </a:r>
            <a:r>
              <a:rPr lang="ru-RU" sz="2400" dirty="0" err="1"/>
              <a:t>довжина</a:t>
            </a:r>
            <a:r>
              <a:rPr lang="ru-RU" sz="2400" dirty="0"/>
              <a:t> </a:t>
            </a:r>
            <a:r>
              <a:rPr lang="ru-RU" sz="2400" dirty="0" err="1"/>
              <a:t>хвилі</a:t>
            </a:r>
            <a:endParaRPr lang="x-none" sz="2400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8EBBF2B-CC71-4928-B7B3-DF514E52F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024920"/>
              </p:ext>
            </p:extLst>
          </p:nvPr>
        </p:nvGraphicFramePr>
        <p:xfrm>
          <a:off x="3825090" y="2161018"/>
          <a:ext cx="44958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47840" imgH="711000" progId="Equation.DSMT4">
                  <p:embed/>
                </p:oleObj>
              </mc:Choice>
              <mc:Fallback>
                <p:oleObj name="Equation" r:id="rId4" imgW="2247840" imgH="711000" progId="Equation.DSMT4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090" y="2161018"/>
                        <a:ext cx="44958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183736" y="575142"/>
            <a:ext cx="2938463" cy="2857500"/>
            <a:chOff x="304800" y="228600"/>
            <a:chExt cx="2938463" cy="2857500"/>
          </a:xfrm>
        </p:grpSpPr>
        <p:pic>
          <p:nvPicPr>
            <p:cNvPr id="9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2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Гіпотеза</a:t>
            </a:r>
            <a:r>
              <a:rPr lang="ru-RU" sz="3600" dirty="0">
                <a:solidFill>
                  <a:srgbClr val="4D4D4D"/>
                </a:solidFill>
              </a:rPr>
              <a:t> де Бройля.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Хвильові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властивості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частинок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Луї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де Бройль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56F8A3-4305-4B56-912A-9B7FCFB69E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12" y="2221706"/>
            <a:ext cx="2135003" cy="2414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41443" y="4953000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Лестер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Халберт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Джермер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Клінтон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Девісон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F7F0C8-CEFA-46D5-9C38-4170B1BF1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63" y="1919334"/>
            <a:ext cx="2224888" cy="2716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95EE53-2410-4191-8F14-B39214E221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21706"/>
            <a:ext cx="1707284" cy="2414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Джордж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Томсон</a:t>
            </a:r>
          </a:p>
        </p:txBody>
      </p:sp>
    </p:spTree>
    <p:extLst>
      <p:ext uri="{BB962C8B-B14F-4D97-AF65-F5344CB8AC3E}">
        <p14:creationId xmlns:p14="http://schemas.microsoft.com/office/powerpoint/2010/main" val="3084498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52D66-D366-47ED-9347-124A5B5B32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1225"/>
            <a:ext cx="1981200" cy="1981200"/>
          </a:xfrm>
          <a:prstGeom prst="rect">
            <a:avLst/>
          </a:prstGeom>
        </p:spPr>
      </p:pic>
      <p:graphicFrame>
        <p:nvGraphicFramePr>
          <p:cNvPr id="9420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419015"/>
              </p:ext>
            </p:extLst>
          </p:nvPr>
        </p:nvGraphicFramePr>
        <p:xfrm>
          <a:off x="2527419" y="5147828"/>
          <a:ext cx="2205037" cy="1127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066680" imgH="545760" progId="Equation.3">
                  <p:embed/>
                </p:oleObj>
              </mc:Choice>
              <mc:Fallback>
                <p:oleObj name="Формула" r:id="rId3" imgW="1066680" imgH="54576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419" y="5147828"/>
                        <a:ext cx="2205037" cy="11279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796793"/>
              </p:ext>
            </p:extLst>
          </p:nvPr>
        </p:nvGraphicFramePr>
        <p:xfrm>
          <a:off x="6006270" y="5316196"/>
          <a:ext cx="12334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5" imgW="596880" imgH="291960" progId="Equation.3">
                  <p:embed/>
                </p:oleObj>
              </mc:Choice>
              <mc:Fallback>
                <p:oleObj name="Формула" r:id="rId5" imgW="596880" imgH="291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6270" y="5316196"/>
                        <a:ext cx="1233488" cy="60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474562-7F24-70F9-4DBF-F212BA6B21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206" y="0"/>
            <a:ext cx="7708306" cy="440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4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B67809-0AE9-44FE-A4D2-D8D86D96B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4556288" cy="2209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37AA93-3AC8-47F7-9421-6D8E11CEC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0801"/>
            <a:ext cx="3609975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F59EC-5850-4424-92C5-51C5CAB2C088}"/>
              </a:ext>
            </a:extLst>
          </p:cNvPr>
          <p:cNvSpPr txBox="1"/>
          <p:nvPr/>
        </p:nvSpPr>
        <p:spPr>
          <a:xfrm>
            <a:off x="175088" y="3168135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/>
              <a:t>формула Вульфа-</a:t>
            </a:r>
            <a:r>
              <a:rPr lang="uk-UA" sz="3600" dirty="0" err="1"/>
              <a:t>Брегів</a:t>
            </a:r>
            <a:r>
              <a:rPr lang="uk-UA" sz="3600" dirty="0"/>
              <a:t>:</a:t>
            </a:r>
            <a:endParaRPr lang="x-none" sz="3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018472-990D-45BB-87E4-99126A3F15C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9800" y="3220226"/>
            <a:ext cx="25908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4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81F79-5128-4213-A986-3A76AC84A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4038600" cy="2535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95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схема експерименту </a:t>
            </a:r>
            <a:r>
              <a:rPr lang="uk-UA" sz="2800" dirty="0" err="1"/>
              <a:t>Джермера</a:t>
            </a:r>
            <a:r>
              <a:rPr lang="uk-UA" sz="2800" dirty="0"/>
              <a:t> та </a:t>
            </a:r>
            <a:r>
              <a:rPr lang="uk-UA" sz="2800" dirty="0" err="1"/>
              <a:t>Девісона</a:t>
            </a:r>
            <a:r>
              <a:rPr lang="uk-UA" sz="2800" dirty="0"/>
              <a:t>:</a:t>
            </a:r>
            <a:endParaRPr lang="x-none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774CED-75CF-4020-9787-26E2E58367B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0" y="1905000"/>
            <a:ext cx="3343275" cy="1704232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0838C57-BEE9-3549-D05A-60F7E350E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729321"/>
              </p:ext>
            </p:extLst>
          </p:nvPr>
        </p:nvGraphicFramePr>
        <p:xfrm>
          <a:off x="437840" y="4221058"/>
          <a:ext cx="2075948" cy="83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93760" imgH="482400" progId="Equation.DSMT4">
                  <p:embed/>
                </p:oleObj>
              </mc:Choice>
              <mc:Fallback>
                <p:oleObj name="Equation" r:id="rId4" imgW="11937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840" y="4221058"/>
                        <a:ext cx="2075948" cy="839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E94CF86-4341-F94B-1D6D-C33A04DD1A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813403"/>
              </p:ext>
            </p:extLst>
          </p:nvPr>
        </p:nvGraphicFramePr>
        <p:xfrm>
          <a:off x="3380204" y="4370742"/>
          <a:ext cx="1756180" cy="538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279360" progId="Equation.DSMT4">
                  <p:embed/>
                </p:oleObj>
              </mc:Choice>
              <mc:Fallback>
                <p:oleObj name="Equation" r:id="rId6" imgW="914400" imgH="2793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50838C57-BEE9-3549-D05A-60F7E350E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80204" y="4370742"/>
                        <a:ext cx="1756180" cy="538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3956032-0214-3520-5C7D-E66A446000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512748"/>
              </p:ext>
            </p:extLst>
          </p:nvPr>
        </p:nvGraphicFramePr>
        <p:xfrm>
          <a:off x="6065838" y="4175125"/>
          <a:ext cx="1782762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27000" imgH="482400" progId="Equation.DSMT4">
                  <p:embed/>
                </p:oleObj>
              </mc:Choice>
              <mc:Fallback>
                <p:oleObj name="Equation" r:id="rId8" imgW="927000" imgH="4824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FE94CF86-4341-F94B-1D6D-C33A04DD1A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65838" y="4175125"/>
                        <a:ext cx="1782762" cy="93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F2EA20F7-A832-9334-C030-B03024870F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422717"/>
              </p:ext>
            </p:extLst>
          </p:nvPr>
        </p:nvGraphicFramePr>
        <p:xfrm>
          <a:off x="2043113" y="5164138"/>
          <a:ext cx="3443287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90640" imgH="482400" progId="Equation.DSMT4">
                  <p:embed/>
                </p:oleObj>
              </mc:Choice>
              <mc:Fallback>
                <p:oleObj name="Equation" r:id="rId10" imgW="179064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13956032-0214-3520-5C7D-E66A446000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43113" y="5164138"/>
                        <a:ext cx="3443287" cy="931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447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02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Томсон, Петро </a:t>
            </a:r>
            <a:r>
              <a:rPr lang="uk-UA" sz="2800" dirty="0" err="1"/>
              <a:t>Тартаковський</a:t>
            </a:r>
            <a:r>
              <a:rPr lang="uk-UA" sz="2800" dirty="0"/>
              <a:t>:</a:t>
            </a:r>
            <a:endParaRPr lang="x-non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6FDCA-07B5-4789-9AD9-C7F5098E08F4}"/>
              </a:ext>
            </a:extLst>
          </p:cNvPr>
          <p:cNvSpPr txBox="1"/>
          <p:nvPr/>
        </p:nvSpPr>
        <p:spPr>
          <a:xfrm>
            <a:off x="222363" y="4276771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Л.Біберман</a:t>
            </a:r>
            <a:r>
              <a:rPr lang="uk-UA" sz="2800" dirty="0"/>
              <a:t>, Н. </a:t>
            </a:r>
            <a:r>
              <a:rPr lang="uk-UA" sz="2800" dirty="0" err="1"/>
              <a:t>Сушкін</a:t>
            </a:r>
            <a:r>
              <a:rPr lang="uk-UA" sz="2800" dirty="0"/>
              <a:t>, </a:t>
            </a:r>
            <a:r>
              <a:rPr lang="uk-UA" sz="2800" dirty="0" err="1"/>
              <a:t>В.Фабрикант</a:t>
            </a:r>
            <a:endParaRPr lang="x-none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258AC-57AE-4A51-AF23-C10C7BB869DA}"/>
              </a:ext>
            </a:extLst>
          </p:cNvPr>
          <p:cNvSpPr txBox="1"/>
          <p:nvPr/>
        </p:nvSpPr>
        <p:spPr>
          <a:xfrm>
            <a:off x="448114" y="4846157"/>
            <a:ext cx="65293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7030A0"/>
                </a:solidFill>
              </a:rPr>
              <a:t>хвильові властивості наявні у окремого </a:t>
            </a:r>
          </a:p>
          <a:p>
            <a:r>
              <a:rPr lang="uk-UA" sz="2800" i="1" dirty="0">
                <a:solidFill>
                  <a:srgbClr val="7030A0"/>
                </a:solidFill>
              </a:rPr>
              <a:t>електрона</a:t>
            </a:r>
            <a:endParaRPr lang="x-none" sz="2800" i="1" dirty="0">
              <a:solidFill>
                <a:srgbClr val="7030A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B33464-88B6-E96C-B38C-8EA09ACE8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21" y="1686580"/>
            <a:ext cx="4210196" cy="16381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A99590-36AC-C166-337D-33FFF6422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787" y="1271503"/>
            <a:ext cx="3529413" cy="246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BFEDEE-B878-4060-B1C0-3AEF4F031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429000"/>
            <a:ext cx="1603974" cy="2266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B88923-8A44-4C1A-A2A9-9228F2485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0"/>
            <a:ext cx="1789938" cy="2057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4D5D5A-63C9-40BA-8BE9-BC01A72CCD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76400"/>
            <a:ext cx="914400" cy="8997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56B9B4-AE4D-4770-92EC-5555C1914D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140" y="4796181"/>
            <a:ext cx="914400" cy="899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ACB6D-920B-4DE6-9EC8-0F7127BD9328}"/>
              </a:ext>
            </a:extLst>
          </p:cNvPr>
          <p:cNvSpPr txBox="1"/>
          <p:nvPr/>
        </p:nvSpPr>
        <p:spPr>
          <a:xfrm>
            <a:off x="304800" y="5707673"/>
            <a:ext cx="374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</a:t>
            </a:r>
            <a:r>
              <a:rPr lang="ru-RU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800" dirty="0"/>
              <a:t>Томсон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95ADE-9051-4FC9-B1FF-50905CB8D642}"/>
              </a:ext>
            </a:extLst>
          </p:cNvPr>
          <p:cNvSpPr txBox="1"/>
          <p:nvPr/>
        </p:nvSpPr>
        <p:spPr>
          <a:xfrm>
            <a:off x="304800" y="2638309"/>
            <a:ext cx="3568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Джозеф Джон Томсон</a:t>
            </a:r>
            <a:endParaRPr lang="x-none" sz="2800" dirty="0"/>
          </a:p>
        </p:txBody>
      </p:sp>
    </p:spTree>
    <p:extLst>
      <p:ext uri="{BB962C8B-B14F-4D97-AF65-F5344CB8AC3E}">
        <p14:creationId xmlns:p14="http://schemas.microsoft.com/office/powerpoint/2010/main" val="189916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Серіальні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закономірності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атомних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спектрів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Якоб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Бальмер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06940" y="5012602"/>
            <a:ext cx="23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Йоганнес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Роберт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Рідберґ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173468" y="4944701"/>
            <a:ext cx="1453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Вальтер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Рітц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ECDE71-058C-4414-BA30-DC023EAF8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62200"/>
            <a:ext cx="1783080" cy="24765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11E978-5DD6-4774-9467-9717F59E67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02" y="2362200"/>
            <a:ext cx="1956435" cy="24765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C5516F3-2196-413C-A256-737015C187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347503"/>
            <a:ext cx="2396613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11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7901D9-6429-45AD-9ADA-353655E32C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3400"/>
            <a:ext cx="5861113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68EE7-A7C2-490B-BC9B-362EB8DD80FE}"/>
              </a:ext>
            </a:extLst>
          </p:cNvPr>
          <p:cNvSpPr txBox="1"/>
          <p:nvPr/>
        </p:nvSpPr>
        <p:spPr>
          <a:xfrm>
            <a:off x="6400800" y="685800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DEEF9-6FC4-44E1-84DF-BCB8749246B1}"/>
              </a:ext>
            </a:extLst>
          </p:cNvPr>
          <p:cNvSpPr txBox="1"/>
          <p:nvPr/>
        </p:nvSpPr>
        <p:spPr>
          <a:xfrm>
            <a:off x="6324600" y="2422934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78824-0C9B-4B16-998A-D212F576D2B9}"/>
              </a:ext>
            </a:extLst>
          </p:cNvPr>
          <p:cNvSpPr txBox="1"/>
          <p:nvPr/>
        </p:nvSpPr>
        <p:spPr>
          <a:xfrm>
            <a:off x="6400800" y="1292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B380A-574B-4787-832B-D744B41A3238}"/>
              </a:ext>
            </a:extLst>
          </p:cNvPr>
          <p:cNvSpPr txBox="1"/>
          <p:nvPr/>
        </p:nvSpPr>
        <p:spPr>
          <a:xfrm>
            <a:off x="6400800" y="302989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A8F0F-04FC-4E7B-B160-B4B620187BA8}"/>
              </a:ext>
            </a:extLst>
          </p:cNvPr>
          <p:cNvSpPr txBox="1"/>
          <p:nvPr/>
        </p:nvSpPr>
        <p:spPr>
          <a:xfrm>
            <a:off x="6352000" y="1815977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0B171-25F2-4F91-97AE-A279A3CCC6B2}"/>
              </a:ext>
            </a:extLst>
          </p:cNvPr>
          <p:cNvSpPr txBox="1"/>
          <p:nvPr/>
        </p:nvSpPr>
        <p:spPr>
          <a:xfrm>
            <a:off x="6352000" y="363684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389432-F3B4-4DD4-B052-102EF561F9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96261"/>
            <a:ext cx="4098666" cy="19283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B208D-773D-4A5E-B88C-D6417A3649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845461"/>
            <a:ext cx="2749561" cy="10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53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38FC85-D901-4C84-A20C-F6FD8F182E81}"/>
              </a:ext>
            </a:extLst>
          </p:cNvPr>
          <p:cNvSpPr txBox="1"/>
          <p:nvPr/>
        </p:nvSpPr>
        <p:spPr>
          <a:xfrm>
            <a:off x="231107" y="762000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1885, </a:t>
            </a:r>
            <a:r>
              <a:rPr lang="uk-UA" sz="2800" dirty="0" err="1"/>
              <a:t>Бальмер</a:t>
            </a:r>
            <a:endParaRPr lang="x-none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78422-0AA6-40F1-90F3-611E212BB144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6D8556A4-CE2E-4AB8-891E-64D13273DC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871781"/>
              </p:ext>
            </p:extLst>
          </p:nvPr>
        </p:nvGraphicFramePr>
        <p:xfrm>
          <a:off x="3191050" y="507067"/>
          <a:ext cx="19859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92080" imgH="1333440" progId="">
                  <p:embed/>
                </p:oleObj>
              </mc:Choice>
              <mc:Fallback>
                <p:oleObj name="Equation" r:id="rId2" imgW="2692080" imgH="1333440" progId="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050" y="507067"/>
                        <a:ext cx="1985963" cy="98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5EBA4378-3449-45D7-ACD1-55283F728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825235"/>
              </p:ext>
            </p:extLst>
          </p:nvPr>
        </p:nvGraphicFramePr>
        <p:xfrm>
          <a:off x="5725718" y="776654"/>
          <a:ext cx="3238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940280" imgH="583920" progId="">
                  <p:embed/>
                </p:oleObj>
              </mc:Choice>
              <mc:Fallback>
                <p:oleObj name="Equation" r:id="rId4" imgW="4940280" imgH="583920" progId="">
                  <p:embed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718" y="776654"/>
                        <a:ext cx="32385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C6D91CA9-0518-4C7A-9D2E-D28E60456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464113"/>
              </p:ext>
            </p:extLst>
          </p:nvPr>
        </p:nvGraphicFramePr>
        <p:xfrm>
          <a:off x="2971800" y="1752600"/>
          <a:ext cx="249237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77880" imgH="1295280" progId="">
                  <p:embed/>
                </p:oleObj>
              </mc:Choice>
              <mc:Fallback>
                <p:oleObj name="Equation" r:id="rId6" imgW="3377880" imgH="1295280" progId="">
                  <p:embed/>
                  <p:pic>
                    <p:nvPicPr>
                      <p:cNvPr id="0" name="Picture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492375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CEA1903F-097A-454C-A4D1-36094EB8F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298567"/>
              </p:ext>
            </p:extLst>
          </p:nvPr>
        </p:nvGraphicFramePr>
        <p:xfrm>
          <a:off x="6007100" y="1981200"/>
          <a:ext cx="28130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292280" imgH="672840" progId="Equation.DSMT4">
                  <p:embed/>
                </p:oleObj>
              </mc:Choice>
              <mc:Fallback>
                <p:oleObj name="Equation" r:id="rId8" imgW="4292280" imgH="672840" progId="Equation.DSMT4">
                  <p:embed/>
                  <p:pic>
                    <p:nvPicPr>
                      <p:cNvPr id="0" name="Picture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1981200"/>
                        <a:ext cx="281305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6EC0F0-13A5-488E-96BE-A67BFBFC80E4}"/>
              </a:ext>
            </a:extLst>
          </p:cNvPr>
          <p:cNvSpPr txBox="1"/>
          <p:nvPr/>
        </p:nvSpPr>
        <p:spPr>
          <a:xfrm>
            <a:off x="152400" y="1967240"/>
            <a:ext cx="25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6B0C69A-76CA-46BE-93CB-15E48E7DD6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02609"/>
              </p:ext>
            </p:extLst>
          </p:nvPr>
        </p:nvGraphicFramePr>
        <p:xfrm>
          <a:off x="3054350" y="3171825"/>
          <a:ext cx="24177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276360" imgH="1295280" progId="">
                  <p:embed/>
                </p:oleObj>
              </mc:Choice>
              <mc:Fallback>
                <p:oleObj name="Equation" r:id="rId10" imgW="3276360" imgH="1295280" progId="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171825"/>
                        <a:ext cx="241776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B356C-BCB7-4174-A652-5BB6259BB569}"/>
              </a:ext>
            </a:extLst>
          </p:cNvPr>
          <p:cNvSpPr txBox="1"/>
          <p:nvPr/>
        </p:nvSpPr>
        <p:spPr>
          <a:xfrm>
            <a:off x="198869" y="3387120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Лаймана</a:t>
            </a:r>
            <a:endParaRPr lang="x-none" sz="2800" dirty="0"/>
          </a:p>
        </p:txBody>
      </p:sp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C5DE59A8-7A37-4FDF-9FE3-0270055A1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03856"/>
              </p:ext>
            </p:extLst>
          </p:nvPr>
        </p:nvGraphicFramePr>
        <p:xfrm>
          <a:off x="6248400" y="34861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234880" imgH="495000" progId="">
                  <p:embed/>
                </p:oleObj>
              </mc:Choice>
              <mc:Fallback>
                <p:oleObj name="Equation" r:id="rId12" imgW="2234880" imgH="495000" progId="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486150"/>
                        <a:ext cx="1465262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0EDC3E9F-E62A-4E1B-A068-59DAEA82A8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730586"/>
              </p:ext>
            </p:extLst>
          </p:nvPr>
        </p:nvGraphicFramePr>
        <p:xfrm>
          <a:off x="3092450" y="4238625"/>
          <a:ext cx="246538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340080" imgH="1295280" progId="">
                  <p:embed/>
                </p:oleObj>
              </mc:Choice>
              <mc:Fallback>
                <p:oleObj name="Equation" r:id="rId14" imgW="3340080" imgH="1295280" progId="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450" y="4238625"/>
                        <a:ext cx="2465388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927AE24-4BE3-4594-A9FF-8F7E6CB75B3D}"/>
              </a:ext>
            </a:extLst>
          </p:cNvPr>
          <p:cNvSpPr txBox="1"/>
          <p:nvPr/>
        </p:nvSpPr>
        <p:spPr>
          <a:xfrm>
            <a:off x="260415" y="4453920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Пашена</a:t>
            </a:r>
            <a:endParaRPr lang="x-none" sz="2800" dirty="0"/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A0694341-E981-47DD-ADDF-E7049D768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312449"/>
              </p:ext>
            </p:extLst>
          </p:nvPr>
        </p:nvGraphicFramePr>
        <p:xfrm>
          <a:off x="6309946" y="45529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234880" imgH="495000" progId="">
                  <p:embed/>
                </p:oleObj>
              </mc:Choice>
              <mc:Fallback>
                <p:oleObj name="Equation" r:id="rId16" imgW="2234880" imgH="495000" progId="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946" y="4552950"/>
                        <a:ext cx="1465262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>
            <a:extLst>
              <a:ext uri="{FF2B5EF4-FFF2-40B4-BE49-F238E27FC236}">
                <a16:creationId xmlns:a16="http://schemas.microsoft.com/office/drawing/2014/main" id="{A937C46D-7804-4F56-ADE3-0622254DCA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672275"/>
              </p:ext>
            </p:extLst>
          </p:nvPr>
        </p:nvGraphicFramePr>
        <p:xfrm>
          <a:off x="3152775" y="5257800"/>
          <a:ext cx="24939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377880" imgH="1295280" progId="">
                  <p:embed/>
                </p:oleObj>
              </mc:Choice>
              <mc:Fallback>
                <p:oleObj name="Equation" r:id="rId18" imgW="3377880" imgH="1295280" progId="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5257800"/>
                        <a:ext cx="249396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C3F2733-266A-4F90-84E2-327094A64C88}"/>
              </a:ext>
            </a:extLst>
          </p:cNvPr>
          <p:cNvSpPr txBox="1"/>
          <p:nvPr/>
        </p:nvSpPr>
        <p:spPr>
          <a:xfrm>
            <a:off x="335569" y="5473750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Брекета</a:t>
            </a:r>
            <a:endParaRPr lang="x-none" sz="2800" dirty="0"/>
          </a:p>
        </p:txBody>
      </p:sp>
      <p:graphicFrame>
        <p:nvGraphicFramePr>
          <p:cNvPr id="17" name="Object 8">
            <a:extLst>
              <a:ext uri="{FF2B5EF4-FFF2-40B4-BE49-F238E27FC236}">
                <a16:creationId xmlns:a16="http://schemas.microsoft.com/office/drawing/2014/main" id="{B72648D7-49AB-4759-BC39-58442F431E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320844"/>
              </p:ext>
            </p:extLst>
          </p:nvPr>
        </p:nvGraphicFramePr>
        <p:xfrm>
          <a:off x="6388100" y="5572125"/>
          <a:ext cx="14573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22280" imgH="495000" progId="">
                  <p:embed/>
                </p:oleObj>
              </mc:Choice>
              <mc:Fallback>
                <p:oleObj name="Equation" r:id="rId20" imgW="2222280" imgH="495000" progId="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100" y="5572125"/>
                        <a:ext cx="1457325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1155124-53BF-4164-B9C3-579B5F841A7C}"/>
              </a:ext>
            </a:extLst>
          </p:cNvPr>
          <p:cNvSpPr txBox="1"/>
          <p:nvPr/>
        </p:nvSpPr>
        <p:spPr>
          <a:xfrm>
            <a:off x="6229339" y="249046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/>
              <a:t>с</a:t>
            </a:r>
            <a:r>
              <a:rPr lang="ru-UA" sz="2000" dirty="0"/>
              <a:t>тала Р</a:t>
            </a:r>
            <a:r>
              <a:rPr lang="uk-UA" sz="2000" dirty="0" err="1"/>
              <a:t>ідберга</a:t>
            </a:r>
            <a:endParaRPr lang="x-none" sz="2000" dirty="0"/>
          </a:p>
        </p:txBody>
      </p:sp>
    </p:spTree>
    <p:extLst>
      <p:ext uri="{BB962C8B-B14F-4D97-AF65-F5344CB8AC3E}">
        <p14:creationId xmlns:p14="http://schemas.microsoft.com/office/powerpoint/2010/main" val="103183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680673"/>
              </p:ext>
            </p:extLst>
          </p:nvPr>
        </p:nvGraphicFramePr>
        <p:xfrm>
          <a:off x="7391400" y="727620"/>
          <a:ext cx="109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1880" imgH="533160" progId="">
                  <p:embed/>
                </p:oleObj>
              </mc:Choice>
              <mc:Fallback>
                <p:oleObj name="Equation" r:id="rId2" imgW="1091880" imgH="533160" progId="">
                  <p:embed/>
                  <p:pic>
                    <p:nvPicPr>
                      <p:cNvPr id="0" name="Picture 2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27620"/>
                        <a:ext cx="10922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457200" y="609600"/>
            <a:ext cx="5783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об</a:t>
            </a:r>
            <a:r>
              <a:rPr lang="en-US" sz="4400" dirty="0"/>
              <a:t>’</a:t>
            </a:r>
            <a:r>
              <a:rPr lang="uk-UA" sz="4400" dirty="0"/>
              <a:t>ємна густина енергії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445374"/>
              </p:ext>
            </p:extLst>
          </p:nvPr>
        </p:nvGraphicFramePr>
        <p:xfrm>
          <a:off x="1143000" y="2921000"/>
          <a:ext cx="1638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000" imgH="583920" progId="">
                  <p:embed/>
                </p:oleObj>
              </mc:Choice>
              <mc:Fallback>
                <p:oleObj name="Equation" r:id="rId4" imgW="1638000" imgH="583920" progId="">
                  <p:embed/>
                  <p:pic>
                    <p:nvPicPr>
                      <p:cNvPr id="0" name="Picture 2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21000"/>
                        <a:ext cx="1638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014611"/>
              </p:ext>
            </p:extLst>
          </p:nvPr>
        </p:nvGraphicFramePr>
        <p:xfrm>
          <a:off x="1143000" y="4648200"/>
          <a:ext cx="63150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175160" imgH="1549080" progId="">
                  <p:embed/>
                </p:oleObj>
              </mc:Choice>
              <mc:Fallback>
                <p:oleObj name="Equation" r:id="rId6" imgW="7175160" imgH="1549080" progId="">
                  <p:embed/>
                  <p:pic>
                    <p:nvPicPr>
                      <p:cNvPr id="0" name="Picture 2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648200"/>
                        <a:ext cx="6315075" cy="1363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31B52D-FC83-4CB2-BC24-22FB4EC2ECF3}"/>
              </a:ext>
            </a:extLst>
          </p:cNvPr>
          <p:cNvSpPr txBox="1"/>
          <p:nvPr/>
        </p:nvSpPr>
        <p:spPr>
          <a:xfrm>
            <a:off x="440108" y="205740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густина енергії</a:t>
            </a:r>
            <a:endParaRPr lang="x-none" sz="4400" dirty="0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A9276CEB-1932-4E0C-84B9-7DCC8606E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82673"/>
              </p:ext>
            </p:extLst>
          </p:nvPr>
        </p:nvGraphicFramePr>
        <p:xfrm>
          <a:off x="5613400" y="2921000"/>
          <a:ext cx="1663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63560" imgH="583920" progId="">
                  <p:embed/>
                </p:oleObj>
              </mc:Choice>
              <mc:Fallback>
                <p:oleObj name="Equation" r:id="rId8" imgW="1663560" imgH="583920" progId="">
                  <p:embed/>
                  <p:pic>
                    <p:nvPicPr>
                      <p:cNvPr id="0" name="Picture 2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00" y="2921000"/>
                        <a:ext cx="16637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1796430B-A7ED-46B0-8D66-DFC368F21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423348"/>
              </p:ext>
            </p:extLst>
          </p:nvPr>
        </p:nvGraphicFramePr>
        <p:xfrm>
          <a:off x="1335518" y="3718746"/>
          <a:ext cx="1435100" cy="36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70000" imgH="533160" progId="">
                  <p:embed/>
                </p:oleObj>
              </mc:Choice>
              <mc:Fallback>
                <p:oleObj name="Equation" r:id="rId10" imgW="2070000" imgH="533160" progId="">
                  <p:embed/>
                  <p:pic>
                    <p:nvPicPr>
                      <p:cNvPr id="0" name="Picture 2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518" y="3718746"/>
                        <a:ext cx="1435100" cy="369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0A4C6055-6055-4BE6-8D33-66F58A2D8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66245"/>
              </p:ext>
            </p:extLst>
          </p:nvPr>
        </p:nvGraphicFramePr>
        <p:xfrm>
          <a:off x="5816600" y="3671888"/>
          <a:ext cx="1460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08160" imgH="533160" progId="">
                  <p:embed/>
                </p:oleObj>
              </mc:Choice>
              <mc:Fallback>
                <p:oleObj name="Equation" r:id="rId12" imgW="2108160" imgH="533160" progId="">
                  <p:embed/>
                  <p:pic>
                    <p:nvPicPr>
                      <p:cNvPr id="0" name="Picture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00" y="3671888"/>
                        <a:ext cx="14605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C92639-9CA6-4D02-ABB0-44BCAE31956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1379406"/>
            <a:ext cx="825730" cy="8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CD839D-D3A2-4BA0-955D-A98CC9740EC6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52FBF6D0-CC43-424A-83B4-A2EF04E76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719109"/>
              </p:ext>
            </p:extLst>
          </p:nvPr>
        </p:nvGraphicFramePr>
        <p:xfrm>
          <a:off x="2833220" y="1537494"/>
          <a:ext cx="2578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92360" imgH="1295280" progId="">
                  <p:embed/>
                </p:oleObj>
              </mc:Choice>
              <mc:Fallback>
                <p:oleObj name="Equation" r:id="rId2" imgW="3492360" imgH="1295280" progId="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3220" y="1537494"/>
                        <a:ext cx="2578100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095C8F-D60A-4818-8A64-99E909729B24}"/>
              </a:ext>
            </a:extLst>
          </p:cNvPr>
          <p:cNvSpPr txBox="1"/>
          <p:nvPr/>
        </p:nvSpPr>
        <p:spPr>
          <a:xfrm>
            <a:off x="304800" y="838200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узагальнена формула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DE693F65-D177-486E-9349-D5862742D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651528"/>
              </p:ext>
            </p:extLst>
          </p:nvPr>
        </p:nvGraphicFramePr>
        <p:xfrm>
          <a:off x="6019800" y="1839913"/>
          <a:ext cx="267970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89240" imgH="533160" progId="">
                  <p:embed/>
                </p:oleObj>
              </mc:Choice>
              <mc:Fallback>
                <p:oleObj name="Equation" r:id="rId4" imgW="4089240" imgH="533160" progId="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839913"/>
                        <a:ext cx="2679700" cy="347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3049074-0D30-410A-8238-144156CCB8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5754"/>
              </p:ext>
            </p:extLst>
          </p:nvPr>
        </p:nvGraphicFramePr>
        <p:xfrm>
          <a:off x="533400" y="2819400"/>
          <a:ext cx="151765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57400" imgH="1218960" progId="">
                  <p:embed/>
                </p:oleObj>
              </mc:Choice>
              <mc:Fallback>
                <p:oleObj name="Equation" r:id="rId6" imgW="2057400" imgH="1218960" progId="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19400"/>
                        <a:ext cx="1517650" cy="896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864947-FFF8-4400-9058-272CC93B854D}"/>
              </a:ext>
            </a:extLst>
          </p:cNvPr>
          <p:cNvSpPr txBox="1"/>
          <p:nvPr/>
        </p:nvSpPr>
        <p:spPr>
          <a:xfrm>
            <a:off x="2590800" y="3006258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терм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421F3-9218-4045-9782-47DFF4C501E3}"/>
              </a:ext>
            </a:extLst>
          </p:cNvPr>
          <p:cNvSpPr txBox="1"/>
          <p:nvPr/>
        </p:nvSpPr>
        <p:spPr>
          <a:xfrm>
            <a:off x="304800" y="4059236"/>
            <a:ext cx="473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комбінаційний принцип </a:t>
            </a:r>
            <a:r>
              <a:rPr lang="uk-UA" sz="2800" dirty="0" err="1"/>
              <a:t>Рітца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CC778A5-1DA7-4616-8B6F-D71C6FFFF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829478"/>
              </p:ext>
            </p:extLst>
          </p:nvPr>
        </p:nvGraphicFramePr>
        <p:xfrm>
          <a:off x="3524069" y="5064711"/>
          <a:ext cx="243681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01920" imgH="533160" progId="">
                  <p:embed/>
                </p:oleObj>
              </mc:Choice>
              <mc:Fallback>
                <p:oleObj name="Equation" r:id="rId8" imgW="3301920" imgH="533160" progId="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069" y="5064711"/>
                        <a:ext cx="2436812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344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Досліди</a:t>
            </a:r>
            <a:r>
              <a:rPr lang="ru-RU" sz="3600" dirty="0">
                <a:solidFill>
                  <a:srgbClr val="4D4D4D"/>
                </a:solidFill>
              </a:rPr>
              <a:t> Резерфорда та </a:t>
            </a:r>
            <a:r>
              <a:rPr lang="ru-RU" sz="3600" dirty="0" err="1">
                <a:solidFill>
                  <a:srgbClr val="4D4D4D"/>
                </a:solidFill>
              </a:rPr>
              <a:t>ядерна</a:t>
            </a:r>
            <a:r>
              <a:rPr lang="ru-RU" sz="3600" dirty="0">
                <a:solidFill>
                  <a:srgbClr val="4D4D4D"/>
                </a:solidFill>
              </a:rPr>
              <a:t>  модель атома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Ерне́ст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Ре́зерфорд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378859" y="49530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Ві́льям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лорд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Ке́львін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E30B1-8716-4EC5-B260-512558C5A0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31" y="2362200"/>
            <a:ext cx="1876425" cy="2438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BB59A9-A615-4359-893A-B49488E6F5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15132"/>
            <a:ext cx="1699034" cy="24803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5EE738-EE4D-479B-8CC8-5652B306D2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19" y="2336179"/>
            <a:ext cx="1699034" cy="24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4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2328A696-EBAA-468B-BB58-C5D3AF64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2802731" cy="28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id="{C73E64D1-F0D4-4ACC-8834-DC680AA50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818299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uk-UA" altLang="x-none" sz="1800" dirty="0">
                <a:solidFill>
                  <a:srgbClr val="800080"/>
                </a:solidFill>
              </a:rPr>
              <a:t>1902 р. У. Томсон (лорд Кельвін) висунув припущення, що  атом є згустком позитивно зарядженої матерії, всередині якої рівномірно розподілені  електрони (кекс з родзинками). </a:t>
            </a:r>
          </a:p>
        </p:txBody>
      </p:sp>
    </p:spTree>
    <p:extLst>
      <p:ext uri="{BB962C8B-B14F-4D97-AF65-F5344CB8AC3E}">
        <p14:creationId xmlns:p14="http://schemas.microsoft.com/office/powerpoint/2010/main" val="905544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CD17514E-E9D6-4D1A-AF4F-FB3FC413B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9600"/>
            <a:ext cx="800099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1903 р.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Томсон детально розвиває цю модель. Він вважає, що електрони всередині  позитивно зарядженої кулі містяться у одній площині та утворюють  концентричні кільця. 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1DD85A7-B653-4E16-92BC-B2DFD6AB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44805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715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256B1A57-A62D-444B-BC51-FFB2E147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955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12BCB-6C38-4547-AB31-A71A5688F81B}"/>
              </a:ext>
            </a:extLst>
          </p:cNvPr>
          <p:cNvSpPr txBox="1"/>
          <p:nvPr/>
        </p:nvSpPr>
        <p:spPr>
          <a:xfrm>
            <a:off x="762000" y="591933"/>
            <a:ext cx="708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1903 р. Філіп фон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800080"/>
                </a:solidFill>
                <a:latin typeface="Verdana" panose="020B0604030504040204" pitchFamily="34" charset="0"/>
              </a:rPr>
              <a:t>Лєнард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створив модель, у якій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протилежні заряди у атомі не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існують 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окремо  </a:t>
            </a:r>
          </a:p>
        </p:txBody>
      </p:sp>
    </p:spTree>
    <p:extLst>
      <p:ext uri="{BB962C8B-B14F-4D97-AF65-F5344CB8AC3E}">
        <p14:creationId xmlns:p14="http://schemas.microsoft.com/office/powerpoint/2010/main" val="3665363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E7AA12-F0FE-4113-A119-D5763C606F81}"/>
              </a:ext>
            </a:extLst>
          </p:cNvPr>
          <p:cNvSpPr txBox="1"/>
          <p:nvPr/>
        </p:nvSpPr>
        <p:spPr>
          <a:xfrm>
            <a:off x="609600" y="457200"/>
            <a:ext cx="8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1904р.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Хантаро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Нагаока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запропонував модель, в якій атом подібний</a:t>
            </a:r>
            <a:r>
              <a:rPr lang="en-US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  планети Сатурн</a:t>
            </a:r>
            <a:endParaRPr lang="x-none" b="1" dirty="0">
              <a:solidFill>
                <a:srgbClr val="3333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9CF4FFBF-15B3-462C-B4A2-76099D3D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38427"/>
            <a:ext cx="4419600" cy="29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12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D6B88-F66A-4103-B1D4-15B7711E4D0D}"/>
              </a:ext>
            </a:extLst>
          </p:cNvPr>
          <p:cNvSpPr>
            <a:spLocks noGrp="1"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Дослід Резерфорда 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AAD880-B95E-4905-A000-5B19AAC2E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3819736" cy="48625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1BB8E6-E8DA-408C-9E4B-AC0F08884F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315016"/>
            <a:ext cx="3927869" cy="23233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7FD42B-FDEF-43EE-8B10-576313AEC2B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038600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962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34DC7A36-9C1D-4601-A843-0C734ACF96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219200"/>
            <a:ext cx="3600450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98B7A1F-119E-4079-B74F-FB6431F828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889375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6B8256-FDD4-488B-A4C5-085A81B0CCB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8462" y="4638675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94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65F73-4DC3-44BC-AC95-A001F8DB570A}"/>
              </a:ext>
            </a:extLst>
          </p:cNvPr>
          <p:cNvSpPr>
            <a:spLocks noGrp="1"/>
          </p:cNvSpPr>
          <p:nvPr/>
        </p:nvSpPr>
        <p:spPr>
          <a:xfrm>
            <a:off x="609600" y="409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Ядерна модель атома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7628350-82DE-438C-A172-8C9BEA309747}"/>
              </a:ext>
            </a:extLst>
          </p:cNvPr>
          <p:cNvSpPr>
            <a:spLocks noGrp="1"/>
          </p:cNvSpPr>
          <p:nvPr/>
        </p:nvSpPr>
        <p:spPr>
          <a:xfrm>
            <a:off x="339044" y="1981200"/>
            <a:ext cx="4543428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Планетарна модель</a:t>
            </a:r>
          </a:p>
          <a:p>
            <a:r>
              <a:rPr lang="uk-UA" dirty="0"/>
              <a:t>Заряд ядра </a:t>
            </a:r>
            <a:r>
              <a:rPr lang="en-US" dirty="0"/>
              <a:t>q=</a:t>
            </a:r>
            <a:r>
              <a:rPr lang="en-US" dirty="0" err="1"/>
              <a:t>Z</a:t>
            </a:r>
            <a:r>
              <a:rPr lang="en-US" dirty="0" err="1">
                <a:sym typeface="Symbol"/>
              </a:rPr>
              <a:t>q</a:t>
            </a:r>
            <a:r>
              <a:rPr lang="en-US" baseline="-25000" dirty="0" err="1">
                <a:sym typeface="Symbol"/>
              </a:rPr>
              <a:t>e</a:t>
            </a:r>
            <a:r>
              <a:rPr lang="en-US" dirty="0">
                <a:sym typeface="Symbol"/>
              </a:rPr>
              <a:t> </a:t>
            </a:r>
            <a:endParaRPr lang="uk-UA" dirty="0">
              <a:sym typeface="Symbol"/>
            </a:endParaRPr>
          </a:p>
          <a:p>
            <a:endParaRPr lang="en-US" dirty="0">
              <a:sym typeface="Symbol"/>
            </a:endParaRPr>
          </a:p>
          <a:p>
            <a:pPr>
              <a:buNone/>
            </a:pPr>
            <a:r>
              <a:rPr lang="uk-UA" dirty="0">
                <a:sym typeface="Symbol"/>
              </a:rPr>
              <a:t>(</a:t>
            </a:r>
            <a:r>
              <a:rPr lang="en-US" dirty="0">
                <a:sym typeface="Symbol"/>
              </a:rPr>
              <a:t>Z</a:t>
            </a:r>
            <a:r>
              <a:rPr lang="uk-UA" dirty="0">
                <a:sym typeface="Symbol"/>
              </a:rPr>
              <a:t> – порядковий номер хімічного елемента)</a:t>
            </a:r>
          </a:p>
          <a:p>
            <a:pPr>
              <a:buNone/>
            </a:pPr>
            <a:endParaRPr lang="uk-UA" dirty="0">
              <a:sym typeface="Symbol"/>
            </a:endParaRPr>
          </a:p>
          <a:p>
            <a:r>
              <a:rPr lang="uk-UA" dirty="0">
                <a:sym typeface="Symbol"/>
              </a:rPr>
              <a:t>Розміри 10</a:t>
            </a:r>
            <a:r>
              <a:rPr lang="uk-UA" baseline="30000" dirty="0">
                <a:sym typeface="Symbol"/>
              </a:rPr>
              <a:t>-15 </a:t>
            </a:r>
            <a:r>
              <a:rPr lang="uk-UA" dirty="0">
                <a:sym typeface="Symbol"/>
              </a:rPr>
              <a:t> - 10</a:t>
            </a:r>
            <a:r>
              <a:rPr lang="uk-UA" baseline="30000" dirty="0">
                <a:sym typeface="Symbol"/>
              </a:rPr>
              <a:t>-14</a:t>
            </a:r>
            <a:r>
              <a:rPr lang="uk-UA" dirty="0">
                <a:sym typeface="Symbol"/>
              </a:rPr>
              <a:t> м</a:t>
            </a:r>
            <a:r>
              <a:rPr lang="uk-UA" baseline="30000" dirty="0">
                <a:sym typeface="Symbol"/>
              </a:rPr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2C8303-49ED-4C36-A719-05043498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79306"/>
            <a:ext cx="2764536" cy="34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4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DBF24A5-A743-47FA-A858-50BBEBF57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133600"/>
            <a:ext cx="3567122" cy="356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3D7E9-17D3-4D3D-9191-CAD549EC5895}"/>
              </a:ext>
            </a:extLst>
          </p:cNvPr>
          <p:cNvSpPr txBox="1"/>
          <p:nvPr/>
        </p:nvSpPr>
        <p:spPr>
          <a:xfrm>
            <a:off x="304800" y="762000"/>
            <a:ext cx="8305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4400" dirty="0">
                <a:latin typeface="+mj-lt"/>
                <a:ea typeface="+mj-ea"/>
                <a:cs typeface="+mj-cs"/>
              </a:rPr>
              <a:t>Нестабільність атома Резерфорда </a:t>
            </a:r>
            <a:endParaRPr lang="ru-RU" altLang="x-none" sz="44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F6581D4-0A69-47A6-919F-297F06724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72697"/>
              </p:ext>
            </p:extLst>
          </p:nvPr>
        </p:nvGraphicFramePr>
        <p:xfrm>
          <a:off x="5702300" y="3810000"/>
          <a:ext cx="20701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70000" imgH="571320" progId="">
                  <p:embed/>
                </p:oleObj>
              </mc:Choice>
              <mc:Fallback>
                <p:oleObj name="Equation" r:id="rId3" imgW="2070000" imgH="571320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3810000"/>
                        <a:ext cx="20701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71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457200"/>
          <a:ext cx="16637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4404" imgH="1168962" progId="">
                  <p:embed/>
                </p:oleObj>
              </mc:Choice>
              <mc:Fallback>
                <p:oleObj name="Equation" r:id="rId2" imgW="1664404" imgH="1168962" progId="">
                  <p:embed/>
                  <p:pic>
                    <p:nvPicPr>
                      <p:cNvPr id="0" name="Picture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57200"/>
                        <a:ext cx="16637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3048000" y="121849"/>
            <a:ext cx="3471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dirty="0"/>
              <a:t>енергетична світність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9019" y="1803400"/>
          <a:ext cx="2895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95600" imgH="1168400" progId="">
                  <p:embed/>
                </p:oleObj>
              </mc:Choice>
              <mc:Fallback>
                <p:oleObj name="Equation" r:id="rId4" imgW="2895600" imgH="1168400" progId="">
                  <p:embed/>
                  <p:pic>
                    <p:nvPicPr>
                      <p:cNvPr id="0" name="Picture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019" y="1803400"/>
                        <a:ext cx="28956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2">
            <a:extLst>
              <a:ext uri="{FF2B5EF4-FFF2-40B4-BE49-F238E27FC236}">
                <a16:creationId xmlns:a16="http://schemas.microsoft.com/office/drawing/2014/main" id="{E9CC1F79-21E3-4DE2-B126-5B0633DD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6" y="3784694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082761"/>
              </p:ext>
            </p:extLst>
          </p:nvPr>
        </p:nvGraphicFramePr>
        <p:xfrm>
          <a:off x="5242337" y="3417216"/>
          <a:ext cx="3653807" cy="1363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152900" imgH="1549400" progId="">
                  <p:embed/>
                </p:oleObj>
              </mc:Choice>
              <mc:Fallback>
                <p:oleObj name="Equation" r:id="rId7" imgW="4152900" imgH="1549400" progId="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2337" y="3417216"/>
                        <a:ext cx="3653807" cy="13631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E9CECD-AD30-4619-8511-DD983E26D2A2}"/>
              </a:ext>
            </a:extLst>
          </p:cNvPr>
          <p:cNvSpPr txBox="1"/>
          <p:nvPr/>
        </p:nvSpPr>
        <p:spPr>
          <a:xfrm>
            <a:off x="247856" y="1800895"/>
            <a:ext cx="514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/>
              <a:t>спектральна густина енергетичної світності</a:t>
            </a:r>
            <a:endParaRPr lang="x-none" sz="3600" dirty="0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C48BCCF6-9DEE-40FE-841F-6F15645DB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31158"/>
              </p:ext>
            </p:extLst>
          </p:nvPr>
        </p:nvGraphicFramePr>
        <p:xfrm>
          <a:off x="4990123" y="5009975"/>
          <a:ext cx="26352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97000" imgH="1168200" progId="">
                  <p:embed/>
                </p:oleObj>
              </mc:Choice>
              <mc:Fallback>
                <p:oleObj name="Equation" r:id="rId9" imgW="2997000" imgH="1168200" progId="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0123" y="5009975"/>
                        <a:ext cx="2635250" cy="1025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B5F76B-E034-4FEA-BAA2-19BDAE9907D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856" y="194844"/>
            <a:ext cx="2523077" cy="15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7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06440" y="529557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Постулати</a:t>
            </a:r>
            <a:r>
              <a:rPr lang="ru-RU" sz="3600" dirty="0">
                <a:solidFill>
                  <a:srgbClr val="4D4D4D"/>
                </a:solidFill>
              </a:rPr>
              <a:t> Бора.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Борівська</a:t>
            </a:r>
            <a:r>
              <a:rPr lang="ru-RU" sz="3600" dirty="0">
                <a:solidFill>
                  <a:srgbClr val="4D4D4D"/>
                </a:solidFill>
              </a:rPr>
              <a:t> модель атома </a:t>
            </a:r>
            <a:r>
              <a:rPr lang="ru-RU" sz="3600" dirty="0" err="1">
                <a:solidFill>
                  <a:srgbClr val="4D4D4D"/>
                </a:solidFill>
              </a:rPr>
              <a:t>водню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Нільс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Ге́нрик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Дави́д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Бор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C23F0B-D219-4FCA-8E89-D9FA48AF6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DBED83-813E-4749-A1D7-2AC9EC26D4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20" y="1981200"/>
            <a:ext cx="1982047" cy="278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B2D674-CAE8-4FE8-B9B5-2D88BD9DC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0800"/>
            <a:ext cx="2151888" cy="21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4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AF977-75DB-41B2-900A-B7E83B4219B9}"/>
              </a:ext>
            </a:extLst>
          </p:cNvPr>
          <p:cNvSpPr>
            <a:spLocks noGrp="1"/>
          </p:cNvSpPr>
          <p:nvPr/>
        </p:nvSpPr>
        <p:spPr>
          <a:xfrm>
            <a:off x="228600" y="152400"/>
            <a:ext cx="8229600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E11E722-CBE4-49F0-91D0-6046F1DAD50C}"/>
              </a:ext>
            </a:extLst>
          </p:cNvPr>
          <p:cNvSpPr>
            <a:spLocks noGrp="1"/>
          </p:cNvSpPr>
          <p:nvPr/>
        </p:nvSpPr>
        <p:spPr>
          <a:xfrm>
            <a:off x="228600" y="1152532"/>
            <a:ext cx="8610600" cy="227646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uk-UA" sz="2800" dirty="0"/>
              <a:t>(Постулат стаціонарних станів): </a:t>
            </a:r>
            <a:r>
              <a:rPr lang="uk-UA" sz="2800" i="1" dirty="0"/>
              <a:t>Існують</a:t>
            </a:r>
            <a:r>
              <a:rPr lang="en-US" sz="2800" i="1" dirty="0"/>
              <a:t> </a:t>
            </a:r>
            <a:r>
              <a:rPr lang="uk-UA" sz="2800" i="1" dirty="0"/>
              <a:t>стаціонарні стани атома в яких він не</a:t>
            </a:r>
            <a:r>
              <a:rPr lang="en-US" sz="2800" i="1" dirty="0"/>
              <a:t> </a:t>
            </a:r>
            <a:r>
              <a:rPr lang="uk-UA" sz="2800" i="1" dirty="0"/>
              <a:t>випромінює енергії.</a:t>
            </a:r>
            <a:r>
              <a:rPr lang="en-US" sz="2800" i="1" dirty="0"/>
              <a:t> </a:t>
            </a:r>
            <a:r>
              <a:rPr lang="uk-UA" sz="2800" i="1" dirty="0"/>
              <a:t>В стаціонарних</a:t>
            </a:r>
            <a:r>
              <a:rPr lang="en-US" sz="2800" i="1" dirty="0"/>
              <a:t> </a:t>
            </a:r>
            <a:r>
              <a:rPr lang="uk-UA" sz="2800" i="1" dirty="0"/>
              <a:t>станах атома, електрон, який рухається по</a:t>
            </a:r>
            <a:r>
              <a:rPr lang="en-US" sz="2800" i="1" dirty="0"/>
              <a:t> </a:t>
            </a:r>
            <a:r>
              <a:rPr lang="uk-UA" sz="2800" i="1" dirty="0"/>
              <a:t>коловій орбіті, повинен мати цілком визначене (дискретне)</a:t>
            </a:r>
            <a:r>
              <a:rPr lang="en-US" sz="2800" i="1" dirty="0"/>
              <a:t> </a:t>
            </a:r>
            <a:r>
              <a:rPr lang="uk-UA" sz="2800" i="1" dirty="0"/>
              <a:t>значення моменту імпульсу</a:t>
            </a:r>
            <a:endParaRPr lang="ru-RU" sz="2800" i="1" dirty="0"/>
          </a:p>
          <a:p>
            <a:pPr marL="571500" indent="-571500" algn="just">
              <a:buNone/>
            </a:pPr>
            <a:endParaRPr lang="uk-UA" sz="2800" i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CB13FA6-1708-4292-AD22-E0E02C146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68530"/>
              </p:ext>
            </p:extLst>
          </p:nvPr>
        </p:nvGraphicFramePr>
        <p:xfrm>
          <a:off x="2100263" y="3886200"/>
          <a:ext cx="45196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49280" imgH="583920" progId="Equation.DSMT4">
                  <p:embed/>
                </p:oleObj>
              </mc:Choice>
              <mc:Fallback>
                <p:oleObj name="Equation" r:id="rId2" imgW="314928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00263" y="3886200"/>
                        <a:ext cx="4519612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7401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1D7897-8898-48F6-B240-42354B58E68A}"/>
              </a:ext>
            </a:extLst>
          </p:cNvPr>
          <p:cNvSpPr txBox="1">
            <a:spLocks/>
          </p:cNvSpPr>
          <p:nvPr/>
        </p:nvSpPr>
        <p:spPr>
          <a:xfrm>
            <a:off x="428221" y="-2040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A142041-4B0E-4138-91A3-168831B38B5F}"/>
              </a:ext>
            </a:extLst>
          </p:cNvPr>
          <p:cNvSpPr txBox="1">
            <a:spLocks/>
          </p:cNvSpPr>
          <p:nvPr/>
        </p:nvSpPr>
        <p:spPr>
          <a:xfrm>
            <a:off x="471055" y="950087"/>
            <a:ext cx="8491566" cy="16954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sz="2800" i="1" dirty="0">
                <a:solidFill>
                  <a:schemeClr val="tx1"/>
                </a:solidFill>
              </a:rPr>
              <a:t>(Постулат частот): При переході атома з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одного стаціонарного стану в інший атом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випромінює або поглинає квант енергії</a:t>
            </a:r>
            <a:r>
              <a:rPr lang="en-US" sz="2800" i="1" dirty="0">
                <a:solidFill>
                  <a:schemeClr val="tx1"/>
                </a:solidFill>
              </a:rPr>
              <a:t>,</a:t>
            </a:r>
            <a:r>
              <a:rPr lang="uk-UA" sz="2800" i="1" dirty="0">
                <a:solidFill>
                  <a:schemeClr val="tx1"/>
                </a:solidFill>
              </a:rPr>
              <a:t> частота якого визначається з умови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51C337-3780-47A2-8AAC-2E4284FAD9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089982"/>
            <a:ext cx="3998447" cy="983993"/>
          </a:xfrm>
          <a:prstGeom prst="rect">
            <a:avLst/>
          </a:prstGeom>
        </p:spPr>
      </p:pic>
      <p:grpSp>
        <p:nvGrpSpPr>
          <p:cNvPr id="6" name="Group 0">
            <a:extLst>
              <a:ext uri="{FF2B5EF4-FFF2-40B4-BE49-F238E27FC236}">
                <a16:creationId xmlns:a16="http://schemas.microsoft.com/office/drawing/2014/main" id="{3A1CB3DA-8A78-4730-B063-AEC13FF620F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429000"/>
            <a:ext cx="5334000" cy="3000286"/>
            <a:chOff x="1020" y="1305"/>
            <a:chExt cx="4038" cy="2633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155E3F5A-ABC9-4123-B7C5-AB2E54BB07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FED7F7DA-9130-40CE-9B59-A295984C5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6FBDB3BE-9784-48C9-9F1D-CCABB284C7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0F4613C8-F330-4884-862E-46A4D08A1E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979D9D73-3C4F-4FE2-AFD9-A74F2806F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388FCADE-F762-401C-8134-FA8D061F8E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95D42EE-1172-4538-8664-7BC3D73D97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88" y="178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D9A07F4-F79D-450E-89E1-94DB591C73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B2A5FF98-AD9E-42DF-B44D-7D228DE559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13" y="2951"/>
              <a:ext cx="95" cy="95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65AC964D-9CC0-4D4B-84FC-E8B66142A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74" y="317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8A5083C5-3C7C-401A-9CDF-40B0C78966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4" y="1872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8D3CE298-B729-4498-B663-E212780A19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7507351" flipH="1">
              <a:off x="2408" y="3046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9DCF5811-4124-4336-9144-2282497CA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4" y="1959"/>
              <a:ext cx="521" cy="114"/>
              <a:chOff x="6671" y="2914"/>
              <a:chExt cx="775" cy="169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78F0F8A1-D5C5-4747-99F8-3642A9FB6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9" name="Line 17">
                <a:extLst>
                  <a:ext uri="{FF2B5EF4-FFF2-40B4-BE49-F238E27FC236}">
                    <a16:creationId xmlns:a16="http://schemas.microsoft.com/office/drawing/2014/main" id="{788DE915-A1E9-4267-9BD5-1C08455A3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1510B49C-7F95-4C27-AFCC-EDDF37B4360F}"/>
                </a:ext>
              </a:extLst>
            </p:cNvPr>
            <p:cNvGrpSpPr>
              <a:grpSpLocks/>
            </p:cNvGrpSpPr>
            <p:nvPr/>
          </p:nvGrpSpPr>
          <p:grpSpPr bwMode="auto">
            <a:xfrm rot="11591257">
              <a:off x="2555" y="2947"/>
              <a:ext cx="522" cy="113"/>
              <a:chOff x="6671" y="2914"/>
              <a:chExt cx="775" cy="169"/>
            </a:xfrm>
          </p:grpSpPr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2AFB684F-527C-44EC-9878-A5D0B4F70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7" name="Line 20">
                <a:extLst>
                  <a:ext uri="{FF2B5EF4-FFF2-40B4-BE49-F238E27FC236}">
                    <a16:creationId xmlns:a16="http://schemas.microsoft.com/office/drawing/2014/main" id="{5DC7E8E5-3960-4C3D-B05B-35F186A2B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6D3F1D23-9E7F-4640-B554-C88FB040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2886"/>
              <a:ext cx="1906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Поглинання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b="0" dirty="0">
                <a:latin typeface="Arial" panose="020B0604020202020204" pitchFamily="34" charset="0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C91752F9-8278-45C5-86CD-ECA2EEDC2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888"/>
              <a:ext cx="1939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Випромінювання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005ECC75-3864-4ED4-8E68-6A865E2BC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3" y="3389"/>
              <a:ext cx="2381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переходить на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більш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віддалену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орбіту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51897639-5307-4BCA-9C27-48C950875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" y="1305"/>
              <a:ext cx="2147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переходить на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більш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наближену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орбіту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361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6619BB9A-3DD7-FB4E-DF77-FD174F1562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197321"/>
              </p:ext>
            </p:extLst>
          </p:nvPr>
        </p:nvGraphicFramePr>
        <p:xfrm>
          <a:off x="3558454" y="158877"/>
          <a:ext cx="1712675" cy="84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54080" imgH="520560" progId="Equation.DSMT4">
                  <p:embed/>
                </p:oleObj>
              </mc:Choice>
              <mc:Fallback>
                <p:oleObj name="Equation" r:id="rId2" imgW="105408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58454" y="158877"/>
                        <a:ext cx="1712675" cy="846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024CAE3-CA93-D333-81A5-02D8C65858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219714"/>
              </p:ext>
            </p:extLst>
          </p:nvPr>
        </p:nvGraphicFramePr>
        <p:xfrm>
          <a:off x="3589982" y="1063911"/>
          <a:ext cx="16097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360" imgH="520560" progId="Equation.DSMT4">
                  <p:embed/>
                </p:oleObj>
              </mc:Choice>
              <mc:Fallback>
                <p:oleObj name="Equation" r:id="rId4" imgW="990360" imgH="520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6619BB9A-3DD7-FB4E-DF77-FD174F15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9982" y="1063911"/>
                        <a:ext cx="16097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A86BE6D6-03C5-1AAC-388B-8660887A5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094883"/>
              </p:ext>
            </p:extLst>
          </p:nvPr>
        </p:nvGraphicFramePr>
        <p:xfrm>
          <a:off x="447075" y="2199727"/>
          <a:ext cx="17748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91880" imgH="241200" progId="Equation.DSMT4">
                  <p:embed/>
                </p:oleObj>
              </mc:Choice>
              <mc:Fallback>
                <p:oleObj name="Equation" r:id="rId6" imgW="1091880" imgH="24120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5024CAE3-CA93-D333-81A5-02D8C6585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075" y="2199727"/>
                        <a:ext cx="17748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488DEBD6-5721-587F-FECB-FE6B5DBB4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815157"/>
              </p:ext>
            </p:extLst>
          </p:nvPr>
        </p:nvGraphicFramePr>
        <p:xfrm>
          <a:off x="3264411" y="2429341"/>
          <a:ext cx="19812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18960" imgH="520560" progId="Equation.DSMT4">
                  <p:embed/>
                </p:oleObj>
              </mc:Choice>
              <mc:Fallback>
                <p:oleObj name="Equation" r:id="rId8" imgW="1218960" imgH="52056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5024CAE3-CA93-D333-81A5-02D8C6585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64411" y="2429341"/>
                        <a:ext cx="1981200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A448B6BF-8AC9-6819-CBDA-83E6C5B194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133535"/>
              </p:ext>
            </p:extLst>
          </p:nvPr>
        </p:nvGraphicFramePr>
        <p:xfrm>
          <a:off x="601709" y="2820660"/>
          <a:ext cx="113506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98400" imgH="495000" progId="Equation.DSMT4">
                  <p:embed/>
                </p:oleObj>
              </mc:Choice>
              <mc:Fallback>
                <p:oleObj name="Equation" r:id="rId10" imgW="698400" imgH="49500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A86BE6D6-03C5-1AAC-388B-8660887A5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1709" y="2820660"/>
                        <a:ext cx="1135062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>
            <a:extLst>
              <a:ext uri="{FF2B5EF4-FFF2-40B4-BE49-F238E27FC236}">
                <a16:creationId xmlns:a16="http://schemas.microsoft.com/office/drawing/2014/main" id="{F68D3CF9-122A-721F-EB0E-2E073EA0C7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659112"/>
              </p:ext>
            </p:extLst>
          </p:nvPr>
        </p:nvGraphicFramePr>
        <p:xfrm>
          <a:off x="6103440" y="2466505"/>
          <a:ext cx="2455862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11280" imgH="482400" progId="Equation.DSMT4">
                  <p:embed/>
                </p:oleObj>
              </mc:Choice>
              <mc:Fallback>
                <p:oleObj name="Equation" r:id="rId12" imgW="1511280" imgH="48240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488DEBD6-5721-587F-FECB-FE6B5DBB4C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03440" y="2466505"/>
                        <a:ext cx="2455862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6294BF45-5862-750B-2570-2AEFBE876A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254990"/>
              </p:ext>
            </p:extLst>
          </p:nvPr>
        </p:nvGraphicFramePr>
        <p:xfrm>
          <a:off x="547688" y="3810000"/>
          <a:ext cx="45196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781000" imgH="266400" progId="Equation.DSMT4">
                  <p:embed/>
                </p:oleObj>
              </mc:Choice>
              <mc:Fallback>
                <p:oleObj name="Equation" r:id="rId14" imgW="2781000" imgH="266400" progId="Equation.DSMT4">
                  <p:embed/>
                  <p:pic>
                    <p:nvPicPr>
                      <p:cNvPr id="23" name="Объект 22">
                        <a:extLst>
                          <a:ext uri="{FF2B5EF4-FFF2-40B4-BE49-F238E27FC236}">
                            <a16:creationId xmlns:a16="http://schemas.microsoft.com/office/drawing/2014/main" id="{F68D3CF9-122A-721F-EB0E-2E073EA0C7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7688" y="3810000"/>
                        <a:ext cx="4519612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494BE587-CA45-11FD-D965-D84F3C3383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924085"/>
              </p:ext>
            </p:extLst>
          </p:nvPr>
        </p:nvGraphicFramePr>
        <p:xfrm>
          <a:off x="557506" y="4540030"/>
          <a:ext cx="354965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184120" imgH="520560" progId="Equation.DSMT4">
                  <p:embed/>
                </p:oleObj>
              </mc:Choice>
              <mc:Fallback>
                <p:oleObj name="Equation" r:id="rId16" imgW="2184120" imgH="520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6619BB9A-3DD7-FB4E-DF77-FD174F15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7506" y="4540030"/>
                        <a:ext cx="3549650" cy="84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E2DF9735-5D58-8AF3-F947-6B33301E0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155569"/>
              </p:ext>
            </p:extLst>
          </p:nvPr>
        </p:nvGraphicFramePr>
        <p:xfrm>
          <a:off x="1541463" y="5646738"/>
          <a:ext cx="491172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022560" imgH="520560" progId="Equation.DSMT4">
                  <p:embed/>
                </p:oleObj>
              </mc:Choice>
              <mc:Fallback>
                <p:oleObj name="Equation" r:id="rId18" imgW="3022560" imgH="520560" progId="Equation.DSMT4">
                  <p:embed/>
                  <p:pic>
                    <p:nvPicPr>
                      <p:cNvPr id="25" name="Объект 24">
                        <a:extLst>
                          <a:ext uri="{FF2B5EF4-FFF2-40B4-BE49-F238E27FC236}">
                            <a16:creationId xmlns:a16="http://schemas.microsoft.com/office/drawing/2014/main" id="{494BE587-CA45-11FD-D965-D84F3C338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41463" y="5646738"/>
                        <a:ext cx="4911725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5">
            <a:extLst>
              <a:ext uri="{FF2B5EF4-FFF2-40B4-BE49-F238E27FC236}">
                <a16:creationId xmlns:a16="http://schemas.microsoft.com/office/drawing/2014/main" id="{D061F897-F5D6-5B6B-45A8-B5D445C3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" y="201796"/>
            <a:ext cx="2393933" cy="160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E3C5F7-E391-7843-8A43-7CE2BA1D3AE6}"/>
              </a:ext>
            </a:extLst>
          </p:cNvPr>
          <p:cNvSpPr txBox="1"/>
          <p:nvPr/>
        </p:nvSpPr>
        <p:spPr>
          <a:xfrm>
            <a:off x="1282403" y="1019026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+Ze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65FFC0-6A15-B7C7-CC31-E79A294E78AC}"/>
              </a:ext>
            </a:extLst>
          </p:cNvPr>
          <p:cNvSpPr txBox="1"/>
          <p:nvPr/>
        </p:nvSpPr>
        <p:spPr>
          <a:xfrm>
            <a:off x="2166673" y="0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Пряма сполучна лінія 14">
            <a:extLst>
              <a:ext uri="{FF2B5EF4-FFF2-40B4-BE49-F238E27FC236}">
                <a16:creationId xmlns:a16="http://schemas.microsoft.com/office/drawing/2014/main" id="{C5805790-22F4-2F6F-F536-0AA8C197B8CC}"/>
              </a:ext>
            </a:extLst>
          </p:cNvPr>
          <p:cNvCxnSpPr>
            <a:cxnSpLocks/>
          </p:cNvCxnSpPr>
          <p:nvPr/>
        </p:nvCxnSpPr>
        <p:spPr>
          <a:xfrm flipV="1">
            <a:off x="1644041" y="330325"/>
            <a:ext cx="522632" cy="58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FF50D2-0820-B1D2-BC91-9C55BB1E90BD}"/>
              </a:ext>
            </a:extLst>
          </p:cNvPr>
          <p:cNvSpPr txBox="1"/>
          <p:nvPr/>
        </p:nvSpPr>
        <p:spPr>
          <a:xfrm>
            <a:off x="1876397" y="48996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uk-UA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9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0F63CDD-AA96-9D54-84B6-46135FA51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764552"/>
              </p:ext>
            </p:extLst>
          </p:nvPr>
        </p:nvGraphicFramePr>
        <p:xfrm>
          <a:off x="655930" y="283239"/>
          <a:ext cx="3116943" cy="1101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73120" imgH="520560" progId="Equation.DSMT4">
                  <p:embed/>
                </p:oleObj>
              </mc:Choice>
              <mc:Fallback>
                <p:oleObj name="Equation" r:id="rId2" imgW="147312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5930" y="283239"/>
                        <a:ext cx="3116943" cy="1101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DC037A-CB86-7ACB-1159-64CA781276BF}"/>
              </a:ext>
            </a:extLst>
          </p:cNvPr>
          <p:cNvSpPr txBox="1"/>
          <p:nvPr/>
        </p:nvSpPr>
        <p:spPr>
          <a:xfrm>
            <a:off x="533845" y="1606858"/>
            <a:ext cx="6478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/>
              <a:t>при переході з </a:t>
            </a:r>
            <a:r>
              <a:rPr lang="en-US" sz="3200" i="1" dirty="0"/>
              <a:t>n-</a:t>
            </a:r>
            <a:r>
              <a:rPr lang="uk-UA" sz="3200" i="1" dirty="0" err="1"/>
              <a:t>ої</a:t>
            </a:r>
            <a:r>
              <a:rPr lang="uk-UA" sz="3200" i="1" dirty="0"/>
              <a:t> орбіти на </a:t>
            </a:r>
            <a:r>
              <a:rPr lang="en-US" sz="3200" i="1" dirty="0"/>
              <a:t>m-</a:t>
            </a:r>
            <a:r>
              <a:rPr lang="uk-UA" sz="3200" i="1" dirty="0"/>
              <a:t>ту:</a:t>
            </a:r>
            <a:endParaRPr lang="ru-UA" sz="3200" i="1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268272F8-F292-01FA-9E85-71CC1D43D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254524"/>
              </p:ext>
            </p:extLst>
          </p:nvPr>
        </p:nvGraphicFramePr>
        <p:xfrm>
          <a:off x="1055935" y="2413574"/>
          <a:ext cx="60198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44720" imgH="520560" progId="Equation.DSMT4">
                  <p:embed/>
                </p:oleObj>
              </mc:Choice>
              <mc:Fallback>
                <p:oleObj name="Equation" r:id="rId4" imgW="2844720" imgH="5205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30F63CDD-AA96-9D54-84B6-46135FA51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5935" y="2413574"/>
                        <a:ext cx="601980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79DCAC11-B0C0-B997-0730-75F0761705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609766"/>
              </p:ext>
            </p:extLst>
          </p:nvPr>
        </p:nvGraphicFramePr>
        <p:xfrm>
          <a:off x="179388" y="3941763"/>
          <a:ext cx="87852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219640" imgH="520560" progId="Equation.DSMT4">
                  <p:embed/>
                </p:oleObj>
              </mc:Choice>
              <mc:Fallback>
                <p:oleObj name="Equation" r:id="rId6" imgW="5219640" imgH="52056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268272F8-F292-01FA-9E85-71CC1D43D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388" y="3941763"/>
                        <a:ext cx="8785225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3">
            <a:extLst>
              <a:ext uri="{FF2B5EF4-FFF2-40B4-BE49-F238E27FC236}">
                <a16:creationId xmlns:a16="http://schemas.microsoft.com/office/drawing/2014/main" id="{7E037426-6B90-5FA8-B636-6311D4CDBF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508008"/>
              </p:ext>
            </p:extLst>
          </p:nvPr>
        </p:nvGraphicFramePr>
        <p:xfrm>
          <a:off x="265745" y="5076249"/>
          <a:ext cx="3507128" cy="991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41400" imgH="520560" progId="Equation.DSMT4">
                  <p:embed/>
                </p:oleObj>
              </mc:Choice>
              <mc:Fallback>
                <p:oleObj name="Equation" r:id="rId8" imgW="1841400" imgH="5205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30F63CDD-AA96-9D54-84B6-46135FA51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5745" y="5076249"/>
                        <a:ext cx="3507128" cy="991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23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2C402B-D9EF-4775-B61C-78DBEF501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7518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C8818B-A6A3-4222-85D6-8FF80A72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76" y="4918053"/>
            <a:ext cx="1935594" cy="14516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266FD5-AC32-469E-B1F7-B7862D347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76" y="3699769"/>
            <a:ext cx="1935594" cy="1089861"/>
          </a:xfrm>
          <a:prstGeom prst="rect">
            <a:avLst/>
          </a:prstGeom>
        </p:spPr>
      </p:pic>
      <p:sp>
        <p:nvSpPr>
          <p:cNvPr id="6" name="Місце для вмісту 2">
            <a:extLst>
              <a:ext uri="{FF2B5EF4-FFF2-40B4-BE49-F238E27FC236}">
                <a16:creationId xmlns:a16="http://schemas.microsoft.com/office/drawing/2014/main" id="{2E8779C0-EED7-478A-B805-2488949EDAA8}"/>
              </a:ext>
            </a:extLst>
          </p:cNvPr>
          <p:cNvSpPr>
            <a:spLocks noGrp="1"/>
          </p:cNvSpPr>
          <p:nvPr/>
        </p:nvSpPr>
        <p:spPr>
          <a:xfrm>
            <a:off x="229734" y="3022870"/>
            <a:ext cx="5223556" cy="3657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u="sng" dirty="0"/>
              <a:t>Недоліки:</a:t>
            </a:r>
          </a:p>
          <a:p>
            <a:r>
              <a:rPr lang="uk-UA" b="1" dirty="0"/>
              <a:t>непослідовність</a:t>
            </a:r>
          </a:p>
          <a:p>
            <a:r>
              <a:rPr lang="uk-UA" dirty="0">
                <a:solidFill>
                  <a:srgbClr val="7030A0"/>
                </a:solidFill>
              </a:rPr>
              <a:t>не змогла пояснити особливості для інших атомів</a:t>
            </a:r>
          </a:p>
          <a:p>
            <a:r>
              <a:rPr lang="uk-UA" dirty="0">
                <a:solidFill>
                  <a:schemeClr val="bg2">
                    <a:lumMod val="50000"/>
                  </a:schemeClr>
                </a:solidFill>
                <a:sym typeface="Symbol"/>
              </a:rPr>
              <a:t>не пояснила утворення хімічного зв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sym typeface="Symbol"/>
              </a:rPr>
              <a:t>’</a:t>
            </a:r>
            <a:r>
              <a:rPr lang="uk-UA" dirty="0" err="1">
                <a:solidFill>
                  <a:schemeClr val="bg2">
                    <a:lumMod val="50000"/>
                  </a:schemeClr>
                </a:solidFill>
                <a:sym typeface="Symbol"/>
              </a:rPr>
              <a:t>язку</a:t>
            </a:r>
            <a:endParaRPr lang="uk-UA" dirty="0">
              <a:solidFill>
                <a:schemeClr val="bg2">
                  <a:lumMod val="50000"/>
                </a:schemeClr>
              </a:solidFill>
              <a:sym typeface="Symbol"/>
            </a:endParaRPr>
          </a:p>
          <a:p>
            <a:r>
              <a:rPr lang="uk-UA" dirty="0">
                <a:solidFill>
                  <a:srgbClr val="002060"/>
                </a:solidFill>
                <a:sym typeface="Symbol"/>
              </a:rPr>
              <a:t>не пояснила як рухається електрон при переході між орбітами</a:t>
            </a:r>
            <a:endParaRPr lang="en-US" dirty="0">
              <a:solidFill>
                <a:srgbClr val="002060"/>
              </a:solidFill>
              <a:sym typeface="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4F94E4-C3B4-5219-842C-24D3B8180301}"/>
              </a:ext>
            </a:extLst>
          </p:cNvPr>
          <p:cNvSpPr txBox="1"/>
          <p:nvPr/>
        </p:nvSpPr>
        <p:spPr>
          <a:xfrm>
            <a:off x="221941" y="177530"/>
            <a:ext cx="467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Орбітальний магнітний момент</a:t>
            </a:r>
            <a:endParaRPr lang="ru-UA" sz="2400" i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C45D70F1-480A-A8F9-94D4-C99762B6EF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298295"/>
              </p:ext>
            </p:extLst>
          </p:nvPr>
        </p:nvGraphicFramePr>
        <p:xfrm>
          <a:off x="349250" y="574675"/>
          <a:ext cx="852011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90760" imgH="495000" progId="Equation.DSMT4">
                  <p:embed/>
                </p:oleObj>
              </mc:Choice>
              <mc:Fallback>
                <p:oleObj name="Equation" r:id="rId4" imgW="41907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9250" y="574675"/>
                        <a:ext cx="8520113" cy="100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BAC4A0C-5B7F-08B7-4631-95575F5130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515013"/>
              </p:ext>
            </p:extLst>
          </p:nvPr>
        </p:nvGraphicFramePr>
        <p:xfrm>
          <a:off x="413431" y="1614475"/>
          <a:ext cx="48561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87520" imgH="457200" progId="Equation.DSMT4">
                  <p:embed/>
                </p:oleObj>
              </mc:Choice>
              <mc:Fallback>
                <p:oleObj name="Equation" r:id="rId6" imgW="238752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C45D70F1-480A-A8F9-94D4-C99762B6E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3431" y="1614475"/>
                        <a:ext cx="48561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D9C3766-23D5-C3DE-AC6C-5CB112D279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335135"/>
              </p:ext>
            </p:extLst>
          </p:nvPr>
        </p:nvGraphicFramePr>
        <p:xfrm>
          <a:off x="6718573" y="2182168"/>
          <a:ext cx="1348019" cy="795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4360" imgH="457200" progId="Equation.DSMT4">
                  <p:embed/>
                </p:oleObj>
              </mc:Choice>
              <mc:Fallback>
                <p:oleObj name="Equation" r:id="rId8" imgW="77436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5BAC4A0C-5B7F-08B7-4631-95575F5130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18573" y="2182168"/>
                        <a:ext cx="1348019" cy="795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DA005EB-3EF2-A671-7DBE-FA6D4020D52F}"/>
              </a:ext>
            </a:extLst>
          </p:cNvPr>
          <p:cNvSpPr txBox="1"/>
          <p:nvPr/>
        </p:nvSpPr>
        <p:spPr>
          <a:xfrm>
            <a:off x="6261503" y="179391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магнетон Бора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7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id="{DC4ECFE3-DB52-4D26-9F6C-91861F3D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4" y="3471532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ED6BF-264A-1F98-CEC3-55606F503A97}"/>
              </a:ext>
            </a:extLst>
          </p:cNvPr>
          <p:cNvSpPr txBox="1"/>
          <p:nvPr/>
        </p:nvSpPr>
        <p:spPr>
          <a:xfrm>
            <a:off x="592032" y="230819"/>
            <a:ext cx="7959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/>
              <a:t>припустимо, що </a:t>
            </a:r>
            <a:r>
              <a:rPr lang="en-US" sz="2400" dirty="0"/>
              <a:t>d</a:t>
            </a:r>
            <a:r>
              <a:rPr lang="el-GR" sz="2400" dirty="0"/>
              <a:t>ω</a:t>
            </a:r>
            <a:r>
              <a:rPr lang="uk-UA" sz="2400" dirty="0"/>
              <a:t> та </a:t>
            </a:r>
            <a:r>
              <a:rPr lang="en-US" sz="2400" dirty="0"/>
              <a:t>d</a:t>
            </a:r>
            <a:r>
              <a:rPr lang="el-GR" sz="2400" dirty="0"/>
              <a:t>λ</a:t>
            </a:r>
            <a:r>
              <a:rPr lang="uk-UA" sz="2400" dirty="0"/>
              <a:t> стосуються однієї частина спектра</a:t>
            </a:r>
            <a:endParaRPr lang="ru-UA" sz="2400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8C59C2EF-A519-8A4F-39CC-4832ED307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071792"/>
              </p:ext>
            </p:extLst>
          </p:nvPr>
        </p:nvGraphicFramePr>
        <p:xfrm>
          <a:off x="3281208" y="803163"/>
          <a:ext cx="2409378" cy="462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1208" y="803163"/>
                        <a:ext cx="2409378" cy="462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8E8394C-E161-FCDE-8A8F-7435D2A5E8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73064"/>
              </p:ext>
            </p:extLst>
          </p:nvPr>
        </p:nvGraphicFramePr>
        <p:xfrm>
          <a:off x="811027" y="1265569"/>
          <a:ext cx="1436687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49160" imgH="457200" progId="Equation.DSMT4">
                  <p:embed/>
                </p:oleObj>
              </mc:Choice>
              <mc:Fallback>
                <p:oleObj name="Equation" r:id="rId5" imgW="7491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8C59C2EF-A519-8A4F-39CC-4832ED3072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1027" y="1265569"/>
                        <a:ext cx="1436687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E1607836-A9D5-63FF-08E1-FCE822C95D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816729"/>
              </p:ext>
            </p:extLst>
          </p:nvPr>
        </p:nvGraphicFramePr>
        <p:xfrm>
          <a:off x="3495188" y="1258724"/>
          <a:ext cx="1363663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11000" imgH="457200" progId="Equation.DSMT4">
                  <p:embed/>
                </p:oleObj>
              </mc:Choice>
              <mc:Fallback>
                <p:oleObj name="Equation" r:id="rId7" imgW="71100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8E8394C-E161-FCDE-8A8F-7435D2A5E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95188" y="1258724"/>
                        <a:ext cx="1363663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D5E354-965A-C489-5D0B-55A4C7CC90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875818"/>
              </p:ext>
            </p:extLst>
          </p:nvPr>
        </p:nvGraphicFramePr>
        <p:xfrm>
          <a:off x="5357569" y="1265568"/>
          <a:ext cx="121761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34680" imgH="457200" progId="Equation.DSMT4">
                  <p:embed/>
                </p:oleObj>
              </mc:Choice>
              <mc:Fallback>
                <p:oleObj name="Equation" r:id="rId9" imgW="63468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E1607836-A9D5-63FF-08E1-FCE822C95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57569" y="1265568"/>
                        <a:ext cx="1217612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E472631B-8DB4-2A76-256D-ABFBE46C3D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113099"/>
              </p:ext>
            </p:extLst>
          </p:nvPr>
        </p:nvGraphicFramePr>
        <p:xfrm>
          <a:off x="6933656" y="1219866"/>
          <a:ext cx="20701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457200" progId="Equation.DSMT4">
                  <p:embed/>
                </p:oleObj>
              </mc:Choice>
              <mc:Fallback>
                <p:oleObj name="Equation" r:id="rId11" imgW="107928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D5E354-965A-C489-5D0B-55A4C7CC90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33656" y="1219866"/>
                        <a:ext cx="2070100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889CD5-C137-5289-6351-946BDE391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462885"/>
              </p:ext>
            </p:extLst>
          </p:nvPr>
        </p:nvGraphicFramePr>
        <p:xfrm>
          <a:off x="3634126" y="2260688"/>
          <a:ext cx="155892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12520" imgH="495000" progId="Equation.DSMT4">
                  <p:embed/>
                </p:oleObj>
              </mc:Choice>
              <mc:Fallback>
                <p:oleObj name="Equation" r:id="rId13" imgW="812520" imgH="4950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E472631B-8DB4-2A76-256D-ABFBE46C3D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34126" y="2260688"/>
                        <a:ext cx="155892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A5C26D7-3B65-CFA6-2BF8-15E3FA6113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912349"/>
              </p:ext>
            </p:extLst>
          </p:nvPr>
        </p:nvGraphicFramePr>
        <p:xfrm>
          <a:off x="6116743" y="2209930"/>
          <a:ext cx="243522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69720" imgH="457200" progId="Equation.DSMT4">
                  <p:embed/>
                </p:oleObj>
              </mc:Choice>
              <mc:Fallback>
                <p:oleObj name="Equation" r:id="rId15" imgW="126972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8E8394C-E161-FCDE-8A8F-7435D2A5E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16743" y="2209930"/>
                        <a:ext cx="2435225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A4BAE8F-C894-5D7A-BC95-7CDB2942B1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415540"/>
              </p:ext>
            </p:extLst>
          </p:nvPr>
        </p:nvGraphicFramePr>
        <p:xfrm>
          <a:off x="5902622" y="4092445"/>
          <a:ext cx="2307718" cy="62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88840" imgH="241200" progId="Equation.DSMT4">
                  <p:embed/>
                </p:oleObj>
              </mc:Choice>
              <mc:Fallback>
                <p:oleObj name="Equation" r:id="rId17" imgW="88884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DA5C26D7-3B65-CFA6-2BF8-15E3FA611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02622" y="4092445"/>
                        <a:ext cx="2307718" cy="62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83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45D3301-B9C7-4BE4-B7E4-85487159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3200"/>
            <a:ext cx="38163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F877E502-1188-47DF-868F-1E69A918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36800"/>
            <a:ext cx="3814763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ECA0A5FD-017A-4B48-98A2-DA4712EF4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433888"/>
            <a:ext cx="3832225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2">
            <a:extLst>
              <a:ext uri="{FF2B5EF4-FFF2-40B4-BE49-F238E27FC236}">
                <a16:creationId xmlns:a16="http://schemas.microsoft.com/office/drawing/2014/main" id="{8B1E6FCD-62F7-4FBC-9B04-62FAA0519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60350"/>
            <a:ext cx="33826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лінійчатий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8951660F-A6E8-4373-BC09-4A101042F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755428"/>
            <a:ext cx="2699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окремі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атоми</a:t>
            </a:r>
            <a:r>
              <a:rPr lang="ru-RU" altLang="x-none" sz="2400" dirty="0"/>
              <a:t>,</a:t>
            </a:r>
          </a:p>
          <a:p>
            <a:pPr eaLnBrk="1" hangingPunct="1"/>
            <a:r>
              <a:rPr lang="ru-RU" altLang="x-none" sz="2400" dirty="0" err="1"/>
              <a:t>розріджені</a:t>
            </a:r>
            <a:r>
              <a:rPr lang="ru-RU" altLang="x-none" sz="2400" dirty="0"/>
              <a:t> гази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6A9E3989-1DE3-40B1-A25F-48C271B09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649" y="2392151"/>
            <a:ext cx="32880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смугастий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9726198C-9575-4443-A89A-5A438FB4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910690"/>
            <a:ext cx="2528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конденсована</a:t>
            </a:r>
            <a:r>
              <a:rPr lang="ru-RU" altLang="x-none" sz="2400" dirty="0"/>
              <a:t> </a:t>
            </a:r>
          </a:p>
          <a:p>
            <a:pPr eaLnBrk="1" hangingPunct="1"/>
            <a:r>
              <a:rPr lang="ru-RU" altLang="x-none" sz="2400" dirty="0" err="1"/>
              <a:t>речовина</a:t>
            </a:r>
            <a:endParaRPr lang="ru-RU" altLang="x-none" sz="2400" dirty="0"/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166EA33D-3239-40EB-AB4B-B2F9E1D2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613" y="4522143"/>
            <a:ext cx="32848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суцільний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AF97B701-A766-47EE-A24E-644F68862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506" y="5009835"/>
            <a:ext cx="42194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рівноважне</a:t>
            </a:r>
            <a:endParaRPr lang="ru-RU" altLang="x-none" sz="2400" dirty="0"/>
          </a:p>
          <a:p>
            <a:pPr eaLnBrk="1" hangingPunct="1"/>
            <a:r>
              <a:rPr lang="ru-RU" altLang="x-none" sz="2400" dirty="0" err="1"/>
              <a:t>теплове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випромінювання</a:t>
            </a:r>
            <a:endParaRPr lang="ru-RU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75273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05AFB36B-0312-4801-8E96-52A8C0AE9EEE}"/>
              </a:ext>
            </a:extLst>
          </p:cNvPr>
          <p:cNvGrpSpPr>
            <a:grpSpLocks/>
          </p:cNvGrpSpPr>
          <p:nvPr/>
        </p:nvGrpSpPr>
        <p:grpSpPr bwMode="auto">
          <a:xfrm>
            <a:off x="3359028" y="3321424"/>
            <a:ext cx="4831140" cy="584199"/>
            <a:chOff x="379" y="1774"/>
            <a:chExt cx="3209" cy="368"/>
          </a:xfrm>
        </p:grpSpPr>
        <p:graphicFrame>
          <p:nvGraphicFramePr>
            <p:cNvPr id="3" name="Object 8">
              <a:extLst>
                <a:ext uri="{FF2B5EF4-FFF2-40B4-BE49-F238E27FC236}">
                  <a16:creationId xmlns:a16="http://schemas.microsoft.com/office/drawing/2014/main" id="{25B20F2F-C4FD-4E95-8AC4-3FC39B184F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3692595"/>
                </p:ext>
              </p:extLst>
            </p:nvPr>
          </p:nvGraphicFramePr>
          <p:xfrm>
            <a:off x="379" y="1827"/>
            <a:ext cx="4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723600" imgH="431640" progId="">
                    <p:embed/>
                  </p:oleObj>
                </mc:Choice>
                <mc:Fallback>
                  <p:oleObj name="Equation" r:id="rId2" imgW="723600" imgH="431640" progId="">
                    <p:embed/>
                    <p:pic>
                      <p:nvPicPr>
                        <p:cNvPr id="0" name="Picture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" y="1827"/>
                          <a:ext cx="456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 Box 9">
              <a:extLst>
                <a:ext uri="{FF2B5EF4-FFF2-40B4-BE49-F238E27FC236}">
                  <a16:creationId xmlns:a16="http://schemas.microsoft.com/office/drawing/2014/main" id="{67ECC252-9A67-4F4B-B546-38D5F0BDA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1774"/>
              <a:ext cx="247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падаючий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потік</a:t>
              </a:r>
              <a:endParaRPr lang="ru-RU" altLang="x-none" dirty="0"/>
            </a:p>
          </p:txBody>
        </p:sp>
      </p:grpSp>
      <p:grpSp>
        <p:nvGrpSpPr>
          <p:cNvPr id="5" name="Group 10">
            <a:extLst>
              <a:ext uri="{FF2B5EF4-FFF2-40B4-BE49-F238E27FC236}">
                <a16:creationId xmlns:a16="http://schemas.microsoft.com/office/drawing/2014/main" id="{C6F13163-F022-4824-ABBC-B3A3D235C384}"/>
              </a:ext>
            </a:extLst>
          </p:cNvPr>
          <p:cNvGrpSpPr>
            <a:grpSpLocks/>
          </p:cNvGrpSpPr>
          <p:nvPr/>
        </p:nvGrpSpPr>
        <p:grpSpPr bwMode="auto">
          <a:xfrm>
            <a:off x="3270128" y="4042153"/>
            <a:ext cx="5797672" cy="1570037"/>
            <a:chOff x="323" y="2274"/>
            <a:chExt cx="3851" cy="989"/>
          </a:xfrm>
        </p:grpSpPr>
        <p:graphicFrame>
          <p:nvGraphicFramePr>
            <p:cNvPr id="6" name="Object 11">
              <a:extLst>
                <a:ext uri="{FF2B5EF4-FFF2-40B4-BE49-F238E27FC236}">
                  <a16:creationId xmlns:a16="http://schemas.microsoft.com/office/drawing/2014/main" id="{3E1A38BD-C05D-490A-8489-19D2C8D469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5543259"/>
                </p:ext>
              </p:extLst>
            </p:nvPr>
          </p:nvGraphicFramePr>
          <p:xfrm>
            <a:off x="323" y="2279"/>
            <a:ext cx="56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901440" imgH="583920" progId="">
                    <p:embed/>
                  </p:oleObj>
                </mc:Choice>
                <mc:Fallback>
                  <p:oleObj name="Equation" r:id="rId4" imgW="901440" imgH="583920" progId="">
                    <p:embed/>
                    <p:pic>
                      <p:nvPicPr>
                        <p:cNvPr id="0" name="Picture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" y="2279"/>
                          <a:ext cx="568" cy="3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id="{EE8D75F8-8D87-4D86-AB1B-6DC4175D7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274"/>
              <a:ext cx="3063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поглинута</a:t>
              </a:r>
              <a:r>
                <a:rPr lang="ru-RU" altLang="x-none" dirty="0"/>
                <a:t> </a:t>
              </a:r>
            </a:p>
            <a:p>
              <a:pPr eaLnBrk="1" hangingPunct="1"/>
              <a:r>
                <a:rPr lang="ru-RU" altLang="x-none" dirty="0"/>
                <a:t>(</a:t>
              </a:r>
              <a:r>
                <a:rPr lang="ru-RU" altLang="x-none" dirty="0" err="1"/>
                <a:t>одиницею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поверхні</a:t>
              </a:r>
              <a:r>
                <a:rPr lang="ru-RU" altLang="x-none" dirty="0"/>
                <a:t>) </a:t>
              </a:r>
            </a:p>
            <a:p>
              <a:pPr eaLnBrk="1" hangingPunct="1"/>
              <a:r>
                <a:rPr lang="ru-RU" altLang="x-none" dirty="0" err="1"/>
                <a:t>потужність</a:t>
              </a:r>
              <a:endParaRPr lang="ru-RU" altLang="x-none" dirty="0"/>
            </a:p>
          </p:txBody>
        </p:sp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5E59BFA6-6369-4F45-B295-6E1C5ED0D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776327"/>
              </p:ext>
            </p:extLst>
          </p:nvPr>
        </p:nvGraphicFramePr>
        <p:xfrm>
          <a:off x="3287713" y="1365250"/>
          <a:ext cx="1866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66600" imgH="1295280" progId="">
                  <p:embed/>
                </p:oleObj>
              </mc:Choice>
              <mc:Fallback>
                <p:oleObj name="Equation" r:id="rId6" imgW="1866600" imgH="1295280" progId="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1365250"/>
                        <a:ext cx="18669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">
            <a:extLst>
              <a:ext uri="{FF2B5EF4-FFF2-40B4-BE49-F238E27FC236}">
                <a16:creationId xmlns:a16="http://schemas.microsoft.com/office/drawing/2014/main" id="{E4976DFF-067C-4F8D-9173-4E724049E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605701"/>
              </p:ext>
            </p:extLst>
          </p:nvPr>
        </p:nvGraphicFramePr>
        <p:xfrm>
          <a:off x="5265738" y="1752600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71252" imgH="406224" progId="">
                  <p:embed/>
                </p:oleObj>
              </mc:Choice>
              <mc:Fallback>
                <p:oleObj name="Equation" r:id="rId8" imgW="571252" imgH="406224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738" y="1752600"/>
                        <a:ext cx="571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C402B8-91DC-4958-B3CE-C7826D03442D}"/>
              </a:ext>
            </a:extLst>
          </p:cNvPr>
          <p:cNvSpPr txBox="1"/>
          <p:nvPr/>
        </p:nvSpPr>
        <p:spPr>
          <a:xfrm>
            <a:off x="2133600" y="304800"/>
            <a:ext cx="555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поглинальна здатність</a:t>
            </a:r>
            <a:endParaRPr lang="x-none" sz="4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8B2FF5-B434-47DC-ACAE-9268F62C2BA2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338" y="1126049"/>
            <a:ext cx="2905125" cy="34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4488</TotalTime>
  <Words>938</Words>
  <Application>Microsoft Office PowerPoint</Application>
  <PresentationFormat>On-screen Show (4:3)</PresentationFormat>
  <Paragraphs>193</Paragraphs>
  <Slides>66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Arial</vt:lpstr>
      <vt:lpstr>Calibri</vt:lpstr>
      <vt:lpstr>Segoe Script</vt:lpstr>
      <vt:lpstr>Symbol</vt:lpstr>
      <vt:lpstr>Times New Roman</vt:lpstr>
      <vt:lpstr>Verdana</vt:lpstr>
      <vt:lpstr>Office Theme</vt:lpstr>
      <vt:lpstr>1_Office Theme</vt:lpstr>
      <vt:lpstr>15_Office Theme</vt:lpstr>
      <vt:lpstr>Equation</vt:lpstr>
      <vt:lpstr>MathType 7.0 Equation</vt:lpstr>
      <vt:lpstr>Формула</vt:lpstr>
      <vt:lpstr>PowerPoint Presentation</vt:lpstr>
      <vt:lpstr>Рівноважне теплове випромінювання.  Закон Кірхгофа. Закон Стефана-Больцмана. Закон зміщення Віна.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Формула Релея-Джинса. Формула Планка.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Зовнішній фотоелектричний ефект. Фотони.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Ефект Комптона.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Гіпотеза де Бройля.  Хвильові властивості частинок.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Серіальні закономірності атомних спектрів</vt:lpstr>
      <vt:lpstr>PowerPoint Presentation</vt:lpstr>
      <vt:lpstr>PowerPoint Presentation</vt:lpstr>
      <vt:lpstr>PowerPoint Presentation</vt:lpstr>
      <vt:lpstr>Досліди Резерфорда та ядерна  модель атома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Постулати Бора.  Борівська модель атома водню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oleg</cp:lastModifiedBy>
  <cp:revision>455</cp:revision>
  <dcterms:created xsi:type="dcterms:W3CDTF">2012-04-26T17:06:14Z</dcterms:created>
  <dcterms:modified xsi:type="dcterms:W3CDTF">2024-03-25T07:19:22Z</dcterms:modified>
</cp:coreProperties>
</file>